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57" r:id="rId3"/>
    <p:sldId id="258" r:id="rId4"/>
    <p:sldId id="259" r:id="rId5"/>
    <p:sldId id="260" r:id="rId6"/>
    <p:sldId id="261" r:id="rId7"/>
    <p:sldId id="262" r:id="rId8"/>
    <p:sldId id="263" r:id="rId9"/>
    <p:sldId id="264" r:id="rId10"/>
  </p:sldIdLst>
  <p:sldSz cx="6858000" cy="9144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8830" autoAdjust="0"/>
  </p:normalViewPr>
  <p:slideViewPr>
    <p:cSldViewPr showGuides="1">
      <p:cViewPr>
        <p:scale>
          <a:sx n="63" d="100"/>
          <a:sy n="63" d="100"/>
        </p:scale>
        <p:origin x="-1734" y="-72"/>
      </p:cViewPr>
      <p:guideLst>
        <p:guide orient="horz" pos="2880"/>
        <p:guide pos="2160"/>
      </p:guideLst>
    </p:cSldViewPr>
  </p:slideViewPr>
  <p:notesTextViewPr>
    <p:cViewPr>
      <p:scale>
        <a:sx n="1" d="1"/>
        <a:sy n="1" d="1"/>
      </p:scale>
      <p:origin x="0" y="73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03D688-1091-4765-8FA9-C6EBBC6D0755}" type="datetimeFigureOut">
              <a:rPr lang="fr-CH" smtClean="0"/>
              <a:pPr/>
              <a:t>13.01.2017</a:t>
            </a:fld>
            <a:endParaRPr lang="fr-CH"/>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511B21-9411-4169-A5B0-6AEB87794947}" type="slidenum">
              <a:rPr lang="fr-CH" smtClean="0"/>
              <a:pPr/>
              <a:t>‹N°›</a:t>
            </a:fld>
            <a:endParaRPr lang="fr-CH"/>
          </a:p>
        </p:txBody>
      </p:sp>
    </p:spTree>
    <p:extLst>
      <p:ext uri="{BB962C8B-B14F-4D97-AF65-F5344CB8AC3E}">
        <p14:creationId xmlns:p14="http://schemas.microsoft.com/office/powerpoint/2010/main" val="896731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668C3-456B-4EB2-8460-87161AF1CAD3}" type="datetimeFigureOut">
              <a:rPr lang="fr-CH" smtClean="0"/>
              <a:pPr/>
              <a:t>13.01.2017</a:t>
            </a:fld>
            <a:endParaRPr lang="fr-CH"/>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27AD92-3D7A-4D59-A41A-CA020049F389}" type="slidenum">
              <a:rPr lang="fr-CH" smtClean="0"/>
              <a:pPr/>
              <a:t>‹N°›</a:t>
            </a:fld>
            <a:endParaRPr lang="fr-CH"/>
          </a:p>
        </p:txBody>
      </p:sp>
    </p:spTree>
    <p:extLst>
      <p:ext uri="{BB962C8B-B14F-4D97-AF65-F5344CB8AC3E}">
        <p14:creationId xmlns:p14="http://schemas.microsoft.com/office/powerpoint/2010/main" val="310410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Historique</a:t>
            </a:r>
            <a:r>
              <a:rPr lang="fr-CH" b="1" baseline="0" dirty="0" smtClean="0"/>
              <a:t> du projet </a:t>
            </a:r>
            <a:r>
              <a:rPr lang="fr-CH" baseline="0" dirty="0" smtClean="0"/>
              <a:t>: </a:t>
            </a:r>
          </a:p>
          <a:p>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Lors de la Soirée des bibliothèques 2015, les membres de l’ABF avaient mené</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réflexion autour des </a:t>
            </a:r>
            <a:r>
              <a:rPr lang="fr-FR" sz="1200" b="0" kern="1200" dirty="0" smtClean="0">
                <a:solidFill>
                  <a:schemeClr val="tx1"/>
                </a:solidFill>
                <a:effectLst/>
                <a:latin typeface="+mn-lt"/>
                <a:ea typeface="+mn-ea"/>
                <a:cs typeface="+mn-cs"/>
              </a:rPr>
              <a:t>relations publiques des bibliothèques sous forme de workshop. Il en était ressorti un fort besoin de développer une stratégie commune autour d’un argumentaire solide afin d’offrir une meilleure visibilité aux bibliothèques. L’un des moyens proposés pour cela fut la conception de document-flyer de présentation. Ainsi,</a:t>
            </a:r>
            <a:r>
              <a:rPr lang="fr-FR" sz="1200" b="0" kern="1200" baseline="0" dirty="0" smtClean="0">
                <a:solidFill>
                  <a:schemeClr val="tx1"/>
                </a:solidFill>
                <a:effectLst/>
                <a:latin typeface="+mn-lt"/>
                <a:ea typeface="+mn-ea"/>
                <a:cs typeface="+mn-cs"/>
              </a:rPr>
              <a:t> suite à cette Soirée des bibliothèques, l’ABF a contacté Sophie Menétrey, étudiante HEG en Information documentaire en lui demandant de proposer un contenu pour ce document dans le cadre de son travail de </a:t>
            </a:r>
            <a:r>
              <a:rPr lang="fr-FR" sz="1200" b="0" kern="1200" baseline="0" dirty="0" err="1" smtClean="0">
                <a:solidFill>
                  <a:schemeClr val="tx1"/>
                </a:solidFill>
                <a:effectLst/>
                <a:latin typeface="+mn-lt"/>
                <a:ea typeface="+mn-ea"/>
                <a:cs typeface="+mn-cs"/>
              </a:rPr>
              <a:t>Bachelor</a:t>
            </a:r>
            <a:r>
              <a:rPr lang="fr-FR" sz="1200" b="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smtClean="0">
                <a:solidFill>
                  <a:schemeClr val="tx1"/>
                </a:solidFill>
                <a:effectLst/>
                <a:latin typeface="+mn-lt"/>
                <a:ea typeface="+mn-ea"/>
                <a:cs typeface="+mn-cs"/>
              </a:rPr>
              <a:t>Afin de contextualiser le contenu proposé, les objectifs suivants ont été fixés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Analyser les caractéristiques et l’environnement des bibliothèques publiques et/ou scolaires fribourgeoises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Construire un argumentaire mettant en avant les plus-values des bibliothèques publiques et/ou scolaires pour leurs usagers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Proposer des pistes de promotion pour les bibliothèques publiques et/ou scolaires fribourgeoises auprès de leurs interlocuteurs politiques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Afin</a:t>
            </a:r>
            <a:r>
              <a:rPr lang="fr-FR" sz="1200" kern="1200" baseline="0" dirty="0" smtClean="0">
                <a:solidFill>
                  <a:schemeClr val="tx1"/>
                </a:solidFill>
                <a:effectLst/>
                <a:latin typeface="+mn-lt"/>
                <a:ea typeface="+mn-ea"/>
                <a:cs typeface="+mn-cs"/>
              </a:rPr>
              <a:t> de </a:t>
            </a:r>
            <a:r>
              <a:rPr lang="fr-FR" sz="1200" kern="1200" baseline="0" dirty="0" smtClean="0">
                <a:solidFill>
                  <a:schemeClr val="tx1"/>
                </a:solidFill>
                <a:effectLst/>
                <a:latin typeface="+mn-lt"/>
                <a:ea typeface="+mn-ea"/>
                <a:cs typeface="+mn-cs"/>
              </a:rPr>
              <a:t>proposer </a:t>
            </a:r>
            <a:r>
              <a:rPr lang="fr-FR" sz="1200" kern="1200" baseline="0" dirty="0" smtClean="0">
                <a:solidFill>
                  <a:schemeClr val="tx1"/>
                </a:solidFill>
                <a:effectLst/>
                <a:latin typeface="+mn-lt"/>
                <a:ea typeface="+mn-ea"/>
                <a:cs typeface="+mn-cs"/>
              </a:rPr>
              <a:t>un contenu en lien avec la réalité fribourgeoises, Sophie Menétrey s’est entretenue avec plusieurs bibliothécaires et élus politiques du canton. </a:t>
            </a: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smtClean="0">
                <a:solidFill>
                  <a:schemeClr val="tx1"/>
                </a:solidFill>
                <a:effectLst/>
                <a:latin typeface="+mn-lt"/>
                <a:ea typeface="+mn-ea"/>
                <a:cs typeface="+mn-cs"/>
              </a:rPr>
              <a:t>Une fois le travail terminé, le contenu du document promotionnel lui-même a été discuté, modifié et validé par le comité de l’ABF. Le développement des aspects graphiques a été confié à l’agence « </a:t>
            </a:r>
            <a:r>
              <a:rPr lang="fr-FR" sz="1200" b="0" kern="1200" baseline="0" dirty="0" err="1" smtClean="0">
                <a:solidFill>
                  <a:schemeClr val="tx1"/>
                </a:solidFill>
                <a:effectLst/>
                <a:latin typeface="+mn-lt"/>
                <a:ea typeface="+mn-ea"/>
                <a:cs typeface="+mn-cs"/>
              </a:rPr>
              <a:t>Karakter</a:t>
            </a:r>
            <a:r>
              <a:rPr lang="fr-FR" sz="1200" b="0" kern="1200" baseline="0" dirty="0" smtClean="0">
                <a:solidFill>
                  <a:schemeClr val="tx1"/>
                </a:solidFill>
                <a:effectLst/>
                <a:latin typeface="+mn-lt"/>
                <a:ea typeface="+mn-ea"/>
                <a:cs typeface="+mn-cs"/>
              </a:rPr>
              <a:t> </a:t>
            </a:r>
            <a:r>
              <a:rPr lang="fr-FR" sz="1200" b="0" kern="1200" baseline="0" dirty="0" err="1" smtClean="0">
                <a:solidFill>
                  <a:schemeClr val="tx1"/>
                </a:solidFill>
                <a:effectLst/>
                <a:latin typeface="+mn-lt"/>
                <a:ea typeface="+mn-ea"/>
                <a:cs typeface="+mn-cs"/>
              </a:rPr>
              <a:t>Graphic</a:t>
            </a:r>
            <a:r>
              <a:rPr lang="fr-FR" sz="1200" b="0" kern="1200" baseline="0" dirty="0" smtClean="0">
                <a:solidFill>
                  <a:schemeClr val="tx1"/>
                </a:solidFill>
                <a:effectLst/>
                <a:latin typeface="+mn-lt"/>
                <a:ea typeface="+mn-ea"/>
                <a:cs typeface="+mn-cs"/>
              </a:rPr>
              <a:t> Design » de Fribourg (</a:t>
            </a:r>
            <a:r>
              <a:rPr lang="fr-FR" sz="1200" b="0" u="sng" kern="1200" baseline="0" dirty="0" smtClean="0">
                <a:solidFill>
                  <a:schemeClr val="tx1"/>
                </a:solidFill>
                <a:effectLst/>
                <a:latin typeface="+mn-lt"/>
                <a:ea typeface="+mn-ea"/>
                <a:cs typeface="+mn-cs"/>
              </a:rPr>
              <a:t>http://</a:t>
            </a:r>
            <a:r>
              <a:rPr lang="fr-FR" sz="1200" b="0" u="sng" kern="1200" baseline="0" dirty="0" err="1" smtClean="0">
                <a:solidFill>
                  <a:schemeClr val="tx1"/>
                </a:solidFill>
                <a:effectLst/>
                <a:latin typeface="+mn-lt"/>
                <a:ea typeface="+mn-ea"/>
                <a:cs typeface="+mn-cs"/>
              </a:rPr>
              <a:t>karakter.ch</a:t>
            </a:r>
            <a:r>
              <a:rPr lang="fr-FR" sz="1200" b="0" u="sng" kern="1200" baseline="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smtClean="0">
                <a:solidFill>
                  <a:schemeClr val="tx1"/>
                </a:solidFill>
                <a:effectLst/>
                <a:latin typeface="+mn-lt"/>
                <a:ea typeface="+mn-ea"/>
                <a:cs typeface="+mn-cs"/>
              </a:rPr>
              <a:t>L’entier du travail de </a:t>
            </a:r>
            <a:r>
              <a:rPr lang="fr-FR" sz="1200" b="0" kern="1200" baseline="0" dirty="0" err="1" smtClean="0">
                <a:solidFill>
                  <a:schemeClr val="tx1"/>
                </a:solidFill>
                <a:effectLst/>
                <a:latin typeface="+mn-lt"/>
                <a:ea typeface="+mn-ea"/>
                <a:cs typeface="+mn-cs"/>
              </a:rPr>
              <a:t>Bachelor</a:t>
            </a:r>
            <a:r>
              <a:rPr lang="fr-FR" sz="1200" b="0" kern="1200" baseline="0" dirty="0" smtClean="0">
                <a:solidFill>
                  <a:schemeClr val="tx1"/>
                </a:solidFill>
                <a:effectLst/>
                <a:latin typeface="+mn-lt"/>
                <a:ea typeface="+mn-ea"/>
                <a:cs typeface="+mn-cs"/>
              </a:rPr>
              <a:t> de Sophie Menétrey est consultable et téléchargeable via la plateforme </a:t>
            </a:r>
            <a:r>
              <a:rPr lang="fr-FR" sz="1200" b="0" kern="1200" baseline="0" dirty="0" err="1" smtClean="0">
                <a:solidFill>
                  <a:schemeClr val="tx1"/>
                </a:solidFill>
                <a:effectLst/>
                <a:latin typeface="+mn-lt"/>
                <a:ea typeface="+mn-ea"/>
                <a:cs typeface="+mn-cs"/>
              </a:rPr>
              <a:t>REROdoc</a:t>
            </a:r>
            <a:r>
              <a:rPr lang="fr-FR" sz="1200" b="0" kern="1200" baseline="0" dirty="0" smtClean="0">
                <a:solidFill>
                  <a:schemeClr val="tx1"/>
                </a:solidFill>
                <a:effectLst/>
                <a:latin typeface="+mn-lt"/>
                <a:ea typeface="+mn-ea"/>
                <a:cs typeface="+mn-cs"/>
              </a:rPr>
              <a:t> en suivant le lien suivant : </a:t>
            </a:r>
            <a:r>
              <a:rPr lang="fr-FR" sz="1200" b="0" u="sng" kern="1200" baseline="0" dirty="0" err="1" smtClean="0">
                <a:solidFill>
                  <a:schemeClr val="tx1"/>
                </a:solidFill>
                <a:effectLst/>
                <a:latin typeface="+mn-lt"/>
                <a:ea typeface="+mn-ea"/>
                <a:cs typeface="+mn-cs"/>
              </a:rPr>
              <a:t>https</a:t>
            </a:r>
            <a:r>
              <a:rPr lang="fr-FR" sz="1200" b="0" u="sng" kern="1200" baseline="0" dirty="0" smtClean="0">
                <a:solidFill>
                  <a:schemeClr val="tx1"/>
                </a:solidFill>
                <a:effectLst/>
                <a:latin typeface="+mn-lt"/>
                <a:ea typeface="+mn-ea"/>
                <a:cs typeface="+mn-cs"/>
              </a:rPr>
              <a:t>://</a:t>
            </a:r>
            <a:r>
              <a:rPr lang="fr-FR" sz="1200" b="0" u="sng" kern="1200" baseline="0" dirty="0" err="1" smtClean="0">
                <a:solidFill>
                  <a:schemeClr val="tx1"/>
                </a:solidFill>
                <a:effectLst/>
                <a:latin typeface="+mn-lt"/>
                <a:ea typeface="+mn-ea"/>
                <a:cs typeface="+mn-cs"/>
              </a:rPr>
              <a:t>doc.rero.ch</a:t>
            </a:r>
            <a:r>
              <a:rPr lang="fr-FR" sz="1200" b="0" u="sng" kern="1200" baseline="0" dirty="0" smtClean="0">
                <a:solidFill>
                  <a:schemeClr val="tx1"/>
                </a:solidFill>
                <a:effectLst/>
                <a:latin typeface="+mn-lt"/>
                <a:ea typeface="+mn-ea"/>
                <a:cs typeface="+mn-cs"/>
              </a:rPr>
              <a:t>/record/278068</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b="0" kern="1200" dirty="0" smtClean="0">
              <a:solidFill>
                <a:schemeClr val="tx1"/>
              </a:solidFill>
              <a:effectLst/>
              <a:latin typeface="+mn-lt"/>
              <a:ea typeface="+mn-ea"/>
              <a:cs typeface="+mn-cs"/>
            </a:endParaRPr>
          </a:p>
          <a:p>
            <a:endParaRPr lang="fr-CH" b="0"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1</a:t>
            </a:fld>
            <a:endParaRPr lang="fr-CH"/>
          </a:p>
        </p:txBody>
      </p:sp>
    </p:spTree>
    <p:extLst>
      <p:ext uri="{BB962C8B-B14F-4D97-AF65-F5344CB8AC3E}">
        <p14:creationId xmlns:p14="http://schemas.microsoft.com/office/powerpoint/2010/main" val="324433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u="sng" dirty="0" smtClean="0"/>
              <a:t>Point 1: </a:t>
            </a:r>
          </a:p>
          <a:p>
            <a:r>
              <a:rPr lang="fr-CH" dirty="0" smtClean="0"/>
              <a:t>«Les […] bénéfices significatifs que l’on peut identifier comprennent la collection des documents en elle-même et les nombreux services offerts par la bibliothèque ; les programmes de formation, ainsi que les bénéfices éducatifs qui découlent de la mission de la bibliothèque, y compris l’alphabétisation des usagers ; la mise à disposition d’ordinateurs dans la bibliothèque ; l’expertise du personnel ; la bibliothèque en tant que lieu de rencontre de la communauté ; le “halo” des dépenses faites par les usagers de la bibliothèque dans les établissements situés à proximité de la bibliothèque ; et le </a:t>
            </a:r>
            <a:r>
              <a:rPr lang="fr-CH" b="1" dirty="0" smtClean="0"/>
              <a:t>surcroît de valeur que génère la bibliothèque dans l’immobilier du quartier où elle est implantée </a:t>
            </a:r>
            <a:r>
              <a:rPr lang="fr-CH" dirty="0" smtClean="0"/>
              <a:t>ainsi que sur les partenariats avec le quartier.</a:t>
            </a:r>
            <a:r>
              <a:rPr lang="fr-CH" baseline="0" dirty="0" smtClean="0"/>
              <a:t> » (Touitou, 2016)</a:t>
            </a:r>
          </a:p>
          <a:p>
            <a:endParaRPr lang="fr-CH" baseline="0" dirty="0" smtClean="0"/>
          </a:p>
          <a:p>
            <a:r>
              <a:rPr lang="fr-CH" u="sng" baseline="0" dirty="0" smtClean="0"/>
              <a:t>Point 2: </a:t>
            </a:r>
          </a:p>
          <a:p>
            <a:r>
              <a:rPr lang="fr-CH" baseline="0" dirty="0" smtClean="0"/>
              <a:t>La bibliothèque acquiert des documents, des founitures et des services. Elle effectue des dépenses de fonctionnement. Elle crée des emplois et génère de l’activité économique lorsque ses employés effectuent des dépenses dans la commune, la région. Elle attire des usagers susceptibles de consommer dans les commerces alentours. Enfin, l’ensemble de ses activités génère des rentrées fiscales (AFNOR, 2016).</a:t>
            </a:r>
          </a:p>
          <a:p>
            <a:endParaRPr lang="fr-CH" baseline="0" dirty="0" smtClean="0"/>
          </a:p>
          <a:p>
            <a:r>
              <a:rPr lang="fr-CH" u="sng" baseline="0" dirty="0" smtClean="0"/>
              <a:t>Point 3: </a:t>
            </a:r>
          </a:p>
          <a:p>
            <a:r>
              <a:rPr lang="fr-CH" u="none" baseline="0" dirty="0" smtClean="0"/>
              <a:t>Dans le document rédigé par Dominique Papin en 2015 (révisé en 2016), vous trouverez un survol de la littérature récente mettant en avant les corrélations entre les différents services de la bibliothèque et la réussite des étudiants. </a:t>
            </a:r>
          </a:p>
          <a:p>
            <a:endParaRPr lang="fr-CH"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1" u="none" dirty="0" smtClean="0"/>
              <a:t>Références : </a:t>
            </a:r>
          </a:p>
          <a:p>
            <a:pPr marL="0" marR="0" indent="0" algn="l" defTabSz="914400" rtl="0" eaLnBrk="1" fontAlgn="auto" latinLnBrk="0" hangingPunct="1">
              <a:lnSpc>
                <a:spcPct val="100000"/>
              </a:lnSpc>
              <a:spcBef>
                <a:spcPts val="0"/>
              </a:spcBef>
              <a:spcAft>
                <a:spcPts val="0"/>
              </a:spcAft>
              <a:buClrTx/>
              <a:buSzTx/>
              <a:buFontTx/>
              <a:buNone/>
              <a:tabLst/>
              <a:defRPr/>
            </a:pPr>
            <a:endParaRPr lang="fr-CH" b="1" u="none"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sz="1200" kern="1200" dirty="0" smtClean="0">
                <a:solidFill>
                  <a:schemeClr val="tx1"/>
                </a:solidFill>
                <a:effectLst/>
                <a:latin typeface="+mn-lt"/>
                <a:ea typeface="+mn-ea"/>
                <a:cs typeface="+mn-cs"/>
              </a:rPr>
              <a:t>AFNOR, 2016. </a:t>
            </a:r>
            <a:r>
              <a:rPr lang="fr-CH" sz="1200" i="1" kern="1200" dirty="0" smtClean="0">
                <a:solidFill>
                  <a:schemeClr val="tx1"/>
                </a:solidFill>
                <a:effectLst/>
                <a:latin typeface="+mn-lt"/>
                <a:ea typeface="+mn-ea"/>
                <a:cs typeface="+mn-cs"/>
              </a:rPr>
              <a:t>Qu’est-ce qui fait la valeur des bibliothèques ? </a:t>
            </a:r>
            <a:r>
              <a:rPr lang="fr-CH" sz="1200" kern="1200" dirty="0" smtClean="0">
                <a:solidFill>
                  <a:schemeClr val="tx1"/>
                </a:solidFill>
                <a:effectLst/>
                <a:latin typeface="+mn-lt"/>
                <a:ea typeface="+mn-ea"/>
                <a:cs typeface="+mn-cs"/>
              </a:rPr>
              <a:t>[enligne]. [S.l.]: AFNOR, 2016. [Consulté le 8 janvier</a:t>
            </a:r>
            <a:r>
              <a:rPr lang="fr-CH" sz="1200" kern="1200" baseline="0" dirty="0" smtClean="0">
                <a:solidFill>
                  <a:schemeClr val="tx1"/>
                </a:solidFill>
                <a:effectLst/>
                <a:latin typeface="+mn-lt"/>
                <a:ea typeface="+mn-ea"/>
                <a:cs typeface="+mn-cs"/>
              </a:rPr>
              <a:t> 2017</a:t>
            </a:r>
            <a:r>
              <a:rPr lang="fr-CH" sz="1200" kern="1200" dirty="0" smtClean="0">
                <a:solidFill>
                  <a:schemeClr val="tx1"/>
                </a:solidFill>
                <a:effectLst/>
                <a:latin typeface="+mn-lt"/>
                <a:ea typeface="+mn-ea"/>
                <a:cs typeface="+mn-cs"/>
              </a:rPr>
              <a:t>]. Disponible à l’adresse : </a:t>
            </a:r>
            <a:r>
              <a:rPr lang="fr-CH" sz="1200" u="sng" kern="1200" dirty="0" smtClean="0">
                <a:solidFill>
                  <a:schemeClr val="tx1"/>
                </a:solidFill>
                <a:effectLst/>
                <a:latin typeface="+mn-lt"/>
                <a:ea typeface="+mn-ea"/>
                <a:cs typeface="+mn-cs"/>
              </a:rPr>
              <a:t>http://portailgroupe.afnor.fr/public_espacenormalisation/AFNORCN46- 8/Livre%20Blanc%20fev2016.pdf</a:t>
            </a:r>
            <a:endParaRPr lang="fr-CH" b="1" u="none"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sz="1200" kern="1200" dirty="0" smtClean="0">
                <a:solidFill>
                  <a:schemeClr val="tx1"/>
                </a:solidFill>
                <a:effectLst/>
                <a:latin typeface="+mn-lt"/>
                <a:ea typeface="+mn-ea"/>
                <a:cs typeface="+mn-cs"/>
              </a:rPr>
              <a:t>TOUITOU, Cécile, 2016. Retour sur investissement...ou commet les bibliothécaires alchimistes transforment l’argent en matière grise. </a:t>
            </a:r>
            <a:r>
              <a:rPr lang="fr-CH" sz="1200" i="1" kern="1200" dirty="0" smtClean="0">
                <a:solidFill>
                  <a:schemeClr val="tx1"/>
                </a:solidFill>
                <a:effectLst/>
                <a:latin typeface="+mn-lt"/>
                <a:ea typeface="+mn-ea"/>
                <a:cs typeface="+mn-cs"/>
              </a:rPr>
              <a:t>Bulletin des bibliothèques de France </a:t>
            </a:r>
            <a:r>
              <a:rPr lang="fr-CH" sz="1200" kern="1200" dirty="0" smtClean="0">
                <a:solidFill>
                  <a:schemeClr val="tx1"/>
                </a:solidFill>
                <a:effectLst/>
                <a:latin typeface="+mn-lt"/>
                <a:ea typeface="+mn-ea"/>
                <a:cs typeface="+mn-cs"/>
              </a:rPr>
              <a:t>[en ligne]. 2016, no 8. [Consulté le</a:t>
            </a:r>
            <a:r>
              <a:rPr lang="fr-CH" sz="1200" kern="1200" baseline="0" dirty="0" smtClean="0">
                <a:solidFill>
                  <a:schemeClr val="tx1"/>
                </a:solidFill>
                <a:effectLst/>
                <a:latin typeface="+mn-lt"/>
                <a:ea typeface="+mn-ea"/>
                <a:cs typeface="+mn-cs"/>
              </a:rPr>
              <a:t> 8 janvier 2017]</a:t>
            </a:r>
            <a:r>
              <a:rPr lang="fr-CH" sz="1200" kern="1200" dirty="0" smtClean="0">
                <a:solidFill>
                  <a:schemeClr val="tx1"/>
                </a:solidFill>
                <a:effectLst/>
                <a:latin typeface="+mn-lt"/>
                <a:ea typeface="+mn-ea"/>
                <a:cs typeface="+mn-cs"/>
              </a:rPr>
              <a:t>. Disponible à l’adresse : </a:t>
            </a:r>
            <a:r>
              <a:rPr lang="fr-CH" sz="1200" u="sng" kern="1200" dirty="0" smtClean="0">
                <a:solidFill>
                  <a:schemeClr val="tx1"/>
                </a:solidFill>
                <a:effectLst/>
                <a:latin typeface="+mn-lt"/>
                <a:ea typeface="+mn-ea"/>
                <a:cs typeface="+mn-cs"/>
              </a:rPr>
              <a:t>http://bbf.enssib.fr/consulter/bbf-2016-08-0020-002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sz="1200" u="none" kern="1200" dirty="0" smtClean="0">
                <a:solidFill>
                  <a:schemeClr val="tx1"/>
                </a:solidFill>
                <a:effectLst/>
                <a:latin typeface="+mn-lt"/>
                <a:ea typeface="+mn-ea"/>
                <a:cs typeface="+mn-cs"/>
              </a:rPr>
              <a:t>PAPIN,</a:t>
            </a:r>
            <a:r>
              <a:rPr lang="fr-CH" sz="1200" u="none" kern="1200" baseline="0" dirty="0" smtClean="0">
                <a:solidFill>
                  <a:schemeClr val="tx1"/>
                </a:solidFill>
                <a:effectLst/>
                <a:latin typeface="+mn-lt"/>
                <a:ea typeface="+mn-ea"/>
                <a:cs typeface="+mn-cs"/>
              </a:rPr>
              <a:t> Dominique, 2015. </a:t>
            </a:r>
            <a:r>
              <a:rPr lang="fr-CH" sz="1200" i="1" u="none" kern="1200" baseline="0" dirty="0" smtClean="0">
                <a:solidFill>
                  <a:schemeClr val="tx1"/>
                </a:solidFill>
                <a:effectLst/>
                <a:latin typeface="+mn-lt"/>
                <a:ea typeface="+mn-ea"/>
                <a:cs typeface="+mn-cs"/>
              </a:rPr>
              <a:t>Impact des bibliothèques sur la réussite des étudiants</a:t>
            </a:r>
            <a:r>
              <a:rPr lang="fr-CH" sz="1200" i="1" kern="1200" dirty="0" smtClean="0">
                <a:solidFill>
                  <a:schemeClr val="tx1"/>
                </a:solidFill>
                <a:effectLst/>
                <a:latin typeface="+mn-lt"/>
                <a:ea typeface="+mn-ea"/>
                <a:cs typeface="+mn-cs"/>
              </a:rPr>
              <a:t>? </a:t>
            </a:r>
            <a:r>
              <a:rPr lang="fr-CH" sz="1200" kern="1200" dirty="0" smtClean="0">
                <a:solidFill>
                  <a:schemeClr val="tx1"/>
                </a:solidFill>
                <a:effectLst/>
                <a:latin typeface="+mn-lt"/>
                <a:ea typeface="+mn-ea"/>
                <a:cs typeface="+mn-cs"/>
              </a:rPr>
              <a:t>[enligne]. [S.l.]: Université</a:t>
            </a:r>
            <a:r>
              <a:rPr lang="fr-CH" sz="1200" kern="1200" baseline="0" dirty="0" smtClean="0">
                <a:solidFill>
                  <a:schemeClr val="tx1"/>
                </a:solidFill>
                <a:effectLst/>
                <a:latin typeface="+mn-lt"/>
                <a:ea typeface="+mn-ea"/>
                <a:cs typeface="+mn-cs"/>
              </a:rPr>
              <a:t> du Québec</a:t>
            </a:r>
            <a:r>
              <a:rPr lang="fr-CH" sz="1200" kern="1200" dirty="0" smtClean="0">
                <a:solidFill>
                  <a:schemeClr val="tx1"/>
                </a:solidFill>
                <a:effectLst/>
                <a:latin typeface="+mn-lt"/>
                <a:ea typeface="+mn-ea"/>
                <a:cs typeface="+mn-cs"/>
              </a:rPr>
              <a:t>, 2015. [Consulté le 8 janvier</a:t>
            </a:r>
            <a:r>
              <a:rPr lang="fr-CH" sz="1200" kern="1200" baseline="0" dirty="0" smtClean="0">
                <a:solidFill>
                  <a:schemeClr val="tx1"/>
                </a:solidFill>
                <a:effectLst/>
                <a:latin typeface="+mn-lt"/>
                <a:ea typeface="+mn-ea"/>
                <a:cs typeface="+mn-cs"/>
              </a:rPr>
              <a:t> 2017</a:t>
            </a:r>
            <a:r>
              <a:rPr lang="fr-CH" sz="1200" kern="1200" dirty="0" smtClean="0">
                <a:solidFill>
                  <a:schemeClr val="tx1"/>
                </a:solidFill>
                <a:effectLst/>
                <a:latin typeface="+mn-lt"/>
                <a:ea typeface="+mn-ea"/>
                <a:cs typeface="+mn-cs"/>
              </a:rPr>
              <a:t>]. Disponible à l’adresse : </a:t>
            </a:r>
            <a:r>
              <a:rPr lang="fr-CH" sz="1200" u="sng" kern="1200" dirty="0" smtClean="0">
                <a:solidFill>
                  <a:schemeClr val="tx1"/>
                </a:solidFill>
                <a:effectLst/>
                <a:latin typeface="+mn-lt"/>
                <a:ea typeface="+mn-ea"/>
                <a:cs typeface="+mn-cs"/>
              </a:rPr>
              <a:t>http://www.enssib.fr/bibliotheque-numerique/documents/65739-impact-des-bibliotheques-sur-la-reussite-des-etudiants-survol-de-la-litterature-recente.pdf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CH" u="sng" dirty="0" smtClean="0"/>
          </a:p>
          <a:p>
            <a:endParaRPr lang="fr-CH" b="1" u="none" dirty="0" smtClean="0"/>
          </a:p>
          <a:p>
            <a:endParaRPr lang="fr-CH" b="1" u="none" dirty="0" smtClean="0"/>
          </a:p>
          <a:p>
            <a:endParaRPr lang="fr-CH" b="1" u="none"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2</a:t>
            </a:fld>
            <a:endParaRPr lang="fr-CH"/>
          </a:p>
        </p:txBody>
      </p:sp>
    </p:spTree>
    <p:extLst>
      <p:ext uri="{BB962C8B-B14F-4D97-AF65-F5344CB8AC3E}">
        <p14:creationId xmlns:p14="http://schemas.microsoft.com/office/powerpoint/2010/main" val="73434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Voir en particulier:</a:t>
            </a:r>
            <a:r>
              <a:rPr lang="fr-CH" baseline="0" dirty="0" smtClean="0"/>
              <a:t> </a:t>
            </a:r>
          </a:p>
          <a:p>
            <a:endParaRPr lang="fr-CH" baseline="0" dirty="0" smtClean="0"/>
          </a:p>
          <a:p>
            <a:r>
              <a:rPr lang="fr-CH" baseline="0" dirty="0" smtClean="0"/>
              <a:t>L’art.57b) de la </a:t>
            </a:r>
            <a:r>
              <a:rPr lang="fr-CH" i="1" baseline="0" dirty="0" smtClean="0"/>
              <a:t>Loi sur la scolarité obligatoire </a:t>
            </a:r>
            <a:r>
              <a:rPr lang="fr-CH" i="0" baseline="0" dirty="0" smtClean="0"/>
              <a:t>du 9 septembre 2014: [Les communes], « dans leur activité de gestion, doivent notamment: </a:t>
            </a:r>
          </a:p>
          <a:p>
            <a:r>
              <a:rPr lang="fr-CH" i="0" baseline="0" dirty="0" smtClean="0"/>
              <a:t>(…) e) </a:t>
            </a:r>
            <a:r>
              <a:rPr lang="fr-CH" sz="1200" kern="1200" dirty="0" smtClean="0">
                <a:solidFill>
                  <a:schemeClr val="tx1"/>
                </a:solidFill>
                <a:effectLst/>
                <a:latin typeface="+mn-lt"/>
                <a:ea typeface="+mn-ea"/>
                <a:cs typeface="+mn-cs"/>
              </a:rPr>
              <a:t>créer et gérer une bibliothèque ou en permettre facilement et gratuitement l’accès aux élèves.»</a:t>
            </a:r>
          </a:p>
          <a:p>
            <a:r>
              <a:rPr lang="fr-CH" sz="1200" kern="1200" dirty="0" smtClean="0">
                <a:solidFill>
                  <a:schemeClr val="tx1"/>
                </a:solidFill>
                <a:effectLst/>
                <a:latin typeface="+mn-lt"/>
                <a:ea typeface="+mn-ea"/>
                <a:cs typeface="+mn-cs"/>
              </a:rPr>
              <a:t>La loi scolaire</a:t>
            </a:r>
            <a:r>
              <a:rPr lang="fr-CH" sz="1200" kern="1200" baseline="0" dirty="0" smtClean="0">
                <a:solidFill>
                  <a:schemeClr val="tx1"/>
                </a:solidFill>
                <a:effectLst/>
                <a:latin typeface="+mn-lt"/>
                <a:ea typeface="+mn-ea"/>
                <a:cs typeface="+mn-cs"/>
              </a:rPr>
              <a:t> est facilement accessible via internet. </a:t>
            </a:r>
            <a:endParaRPr lang="fr-CH" sz="1200" kern="1200" dirty="0" smtClean="0">
              <a:solidFill>
                <a:schemeClr val="tx1"/>
              </a:solidFill>
              <a:effectLst/>
              <a:latin typeface="+mn-lt"/>
              <a:ea typeface="+mn-ea"/>
              <a:cs typeface="+mn-cs"/>
            </a:endParaRPr>
          </a:p>
          <a:p>
            <a:endParaRPr lang="fr-CH" sz="1200" kern="1200" dirty="0" smtClean="0">
              <a:solidFill>
                <a:schemeClr val="tx1"/>
              </a:solidFill>
              <a:effectLst/>
              <a:latin typeface="+mn-lt"/>
              <a:ea typeface="+mn-ea"/>
              <a:cs typeface="+mn-cs"/>
            </a:endParaRPr>
          </a:p>
          <a:p>
            <a:endParaRPr lang="fr-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Ainsi que le</a:t>
            </a:r>
            <a:r>
              <a:rPr lang="fr-CH" sz="1200" kern="1200" baseline="0" dirty="0" smtClean="0">
                <a:solidFill>
                  <a:schemeClr val="tx1"/>
                </a:solidFill>
                <a:effectLst/>
                <a:latin typeface="+mn-lt"/>
                <a:ea typeface="+mn-ea"/>
                <a:cs typeface="+mn-cs"/>
              </a:rPr>
              <a:t> </a:t>
            </a:r>
            <a:r>
              <a:rPr lang="fr-CH" sz="1200" i="1" kern="1200" baseline="0" dirty="0" smtClean="0">
                <a:solidFill>
                  <a:schemeClr val="tx1"/>
                </a:solidFill>
                <a:effectLst/>
                <a:latin typeface="+mn-lt"/>
                <a:ea typeface="+mn-ea"/>
                <a:cs typeface="+mn-cs"/>
              </a:rPr>
              <a:t>Rapport du Groupe de travail sur les bibliothèques scolaires et mixtes du canton de Fribourg</a:t>
            </a:r>
            <a:r>
              <a:rPr lang="fr-CH" sz="1200" i="0" kern="1200" baseline="0" dirty="0" smtClean="0">
                <a:solidFill>
                  <a:schemeClr val="tx1"/>
                </a:solidFill>
                <a:effectLst/>
                <a:latin typeface="+mn-lt"/>
                <a:ea typeface="+mn-ea"/>
                <a:cs typeface="+mn-cs"/>
              </a:rPr>
              <a:t>, du 24 juin 2008. Ce rapport est disponible sur: www.abf-vfb.ch &gt; boîte à outils &gt; qualité.</a:t>
            </a:r>
          </a:p>
          <a:p>
            <a:r>
              <a:rPr lang="fr-CH" sz="1200" i="0" kern="1200" baseline="0" dirty="0" smtClean="0">
                <a:solidFill>
                  <a:schemeClr val="tx1"/>
                </a:solidFill>
                <a:effectLst/>
                <a:latin typeface="+mn-lt"/>
                <a:ea typeface="+mn-ea"/>
                <a:cs typeface="+mn-cs"/>
              </a:rPr>
              <a:t>Bien que daté, ce rapport est toujours d’actualité puisque la situation des bibliothèques scolaires de niveau primaire et secondaire I n’a pas évolué depuis.</a:t>
            </a:r>
            <a:endParaRPr lang="fr-CH" sz="1200" kern="1200" dirty="0" smtClean="0">
              <a:solidFill>
                <a:schemeClr val="tx1"/>
              </a:solidFill>
              <a:effectLst/>
              <a:latin typeface="+mn-lt"/>
              <a:ea typeface="+mn-ea"/>
              <a:cs typeface="+mn-cs"/>
            </a:endParaRPr>
          </a:p>
          <a:p>
            <a:endParaRPr lang="fr-CH" i="1"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3</a:t>
            </a:fld>
            <a:endParaRPr lang="fr-CH"/>
          </a:p>
        </p:txBody>
      </p:sp>
    </p:spTree>
    <p:extLst>
      <p:ext uri="{BB962C8B-B14F-4D97-AF65-F5344CB8AC3E}">
        <p14:creationId xmlns:p14="http://schemas.microsoft.com/office/powerpoint/2010/main" val="56057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bibliothèque joue un rôle fondamental pour la stimulation de la cohésion sociale en tant que « lieu de vie chaleureux et enthousiasmant autour des livres, de la culture et des autres ». A l’échelle des collectivités, elle constitue un des rares lieux publics gratuit et ouvert à tous permettant un « réel œcuménisme social et intergénérationnel ». Elle encourage l’ouverture à l’autre et l’intégration (</a:t>
            </a:r>
            <a:r>
              <a:rPr lang="fr-FR" sz="1200" kern="1200" dirty="0" err="1" smtClean="0">
                <a:solidFill>
                  <a:schemeClr val="tx1"/>
                </a:solidFill>
                <a:effectLst/>
                <a:latin typeface="+mn-lt"/>
                <a:ea typeface="+mn-ea"/>
                <a:cs typeface="+mn-cs"/>
              </a:rPr>
              <a:t>Babois</a:t>
            </a:r>
            <a:r>
              <a:rPr lang="fr-FR" sz="1200" kern="1200" dirty="0" smtClean="0">
                <a:solidFill>
                  <a:schemeClr val="tx1"/>
                </a:solidFill>
                <a:effectLst/>
                <a:latin typeface="+mn-lt"/>
                <a:ea typeface="+mn-ea"/>
                <a:cs typeface="+mn-cs"/>
              </a:rPr>
              <a:t>, 2015, pp. 10-12). En</a:t>
            </a:r>
            <a:r>
              <a:rPr lang="fr-FR" sz="1200" kern="1200" baseline="0" dirty="0" smtClean="0">
                <a:solidFill>
                  <a:schemeClr val="tx1"/>
                </a:solidFill>
                <a:effectLst/>
                <a:latin typeface="+mn-lt"/>
                <a:ea typeface="+mn-ea"/>
                <a:cs typeface="+mn-cs"/>
              </a:rPr>
              <a:t> tant que « 3</a:t>
            </a:r>
            <a:r>
              <a:rPr lang="fr-FR" sz="1200" kern="1200" baseline="30000" dirty="0" smtClean="0">
                <a:solidFill>
                  <a:schemeClr val="tx1"/>
                </a:solidFill>
                <a:effectLst/>
                <a:latin typeface="+mn-lt"/>
                <a:ea typeface="+mn-ea"/>
                <a:cs typeface="+mn-cs"/>
              </a:rPr>
              <a:t>ème</a:t>
            </a:r>
            <a:r>
              <a:rPr lang="fr-FR" sz="1200" kern="1200" baseline="0" dirty="0" smtClean="0">
                <a:solidFill>
                  <a:schemeClr val="tx1"/>
                </a:solidFill>
                <a:effectLst/>
                <a:latin typeface="+mn-lt"/>
                <a:ea typeface="+mn-ea"/>
                <a:cs typeface="+mn-cs"/>
              </a:rPr>
              <a:t> lieu » elle permet de « tisser du lien social » (Girard, 2016) et de nourrir la cohésion culturelle (Servet, 2014).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Quelques exemples marquants mis sur pied proche de chez nous en 2016 : </a:t>
            </a:r>
          </a:p>
          <a:p>
            <a:pPr marL="171450" lvl="0" indent="-171450">
              <a:buFont typeface="Arial"/>
              <a:buChar char="•"/>
            </a:pPr>
            <a:r>
              <a:rPr lang="fr-FR" sz="1200" kern="1200" dirty="0" smtClean="0">
                <a:solidFill>
                  <a:schemeClr val="tx1"/>
                </a:solidFill>
                <a:effectLst/>
                <a:latin typeface="+mn-lt"/>
                <a:ea typeface="+mn-ea"/>
                <a:cs typeface="+mn-cs"/>
              </a:rPr>
              <a:t>«  La bibliothèque cantonale de Fribourg veut jouer les entremetteuses : faire des rencontres dans une bibliothèque, pourquoi pas ». Article paru sur RTS info le 3 février 2016 </a:t>
            </a:r>
            <a:r>
              <a:rPr lang="fr-FR" sz="1200" u="sng" kern="1200" dirty="0" smtClean="0">
                <a:solidFill>
                  <a:schemeClr val="tx1"/>
                </a:solidFill>
                <a:effectLst/>
                <a:latin typeface="+mn-lt"/>
                <a:ea typeface="+mn-ea"/>
                <a:cs typeface="+mn-cs"/>
              </a:rPr>
              <a:t>http://</a:t>
            </a:r>
            <a:r>
              <a:rPr lang="fr-FR" sz="1200" u="sng" kern="1200" dirty="0" err="1" smtClean="0">
                <a:solidFill>
                  <a:schemeClr val="tx1"/>
                </a:solidFill>
                <a:effectLst/>
                <a:latin typeface="+mn-lt"/>
                <a:ea typeface="+mn-ea"/>
                <a:cs typeface="+mn-cs"/>
              </a:rPr>
              <a:t>www.rts.ch</a:t>
            </a:r>
            <a:r>
              <a:rPr lang="fr-FR" sz="1200" u="sng" kern="1200" dirty="0" smtClean="0">
                <a:solidFill>
                  <a:schemeClr val="tx1"/>
                </a:solidFill>
                <a:effectLst/>
                <a:latin typeface="+mn-lt"/>
                <a:ea typeface="+mn-ea"/>
                <a:cs typeface="+mn-cs"/>
              </a:rPr>
              <a:t>/info/</a:t>
            </a:r>
            <a:r>
              <a:rPr lang="fr-FR" sz="1200" u="sng" kern="1200" dirty="0" err="1" smtClean="0">
                <a:solidFill>
                  <a:schemeClr val="tx1"/>
                </a:solidFill>
                <a:effectLst/>
                <a:latin typeface="+mn-lt"/>
                <a:ea typeface="+mn-ea"/>
                <a:cs typeface="+mn-cs"/>
              </a:rPr>
              <a:t>regions</a:t>
            </a:r>
            <a:r>
              <a:rPr lang="fr-FR" sz="1200" u="sng" kern="1200" dirty="0" smtClean="0">
                <a:solidFill>
                  <a:schemeClr val="tx1"/>
                </a:solidFill>
                <a:effectLst/>
                <a:latin typeface="+mn-lt"/>
                <a:ea typeface="+mn-ea"/>
                <a:cs typeface="+mn-cs"/>
              </a:rPr>
              <a:t>/fribourg/7467722-la-bibliotheque-cantonale-de-fribourg-veut-jouer-les-entremetteuses.html</a:t>
            </a:r>
          </a:p>
          <a:p>
            <a:pPr marL="171450" lvl="0" indent="-171450">
              <a:buFont typeface="Arial"/>
              <a:buChar char="•"/>
            </a:pPr>
            <a:r>
              <a:rPr lang="fr-FR" sz="1200" kern="1200" dirty="0" smtClean="0">
                <a:solidFill>
                  <a:schemeClr val="tx1"/>
                </a:solidFill>
                <a:effectLst/>
                <a:latin typeface="+mn-lt"/>
                <a:ea typeface="+mn-ea"/>
                <a:cs typeface="+mn-cs"/>
              </a:rPr>
              <a:t>En collaboration avec </a:t>
            </a:r>
            <a:r>
              <a:rPr lang="fr-FR" sz="1200" kern="1200" dirty="0" err="1" smtClean="0">
                <a:solidFill>
                  <a:schemeClr val="tx1"/>
                </a:solidFill>
                <a:effectLst/>
                <a:latin typeface="+mn-lt"/>
                <a:ea typeface="+mn-ea"/>
                <a:cs typeface="+mn-cs"/>
              </a:rPr>
              <a:t>ProSenectute</a:t>
            </a:r>
            <a:r>
              <a:rPr lang="fr-FR" sz="1200" kern="1200" dirty="0" smtClean="0">
                <a:solidFill>
                  <a:schemeClr val="tx1"/>
                </a:solidFill>
                <a:effectLst/>
                <a:latin typeface="+mn-lt"/>
                <a:ea typeface="+mn-ea"/>
                <a:cs typeface="+mn-cs"/>
              </a:rPr>
              <a:t> Vaud, la bibliothèque municipale de Vevey organise un atelier intergénérationnel autour du jeu vidéo. Article paru dans 24 Heures le 10.04.2016 </a:t>
            </a:r>
            <a:r>
              <a:rPr lang="fr-FR" sz="1200" u="sng" kern="1200" dirty="0" smtClean="0">
                <a:solidFill>
                  <a:schemeClr val="tx1"/>
                </a:solidFill>
                <a:effectLst/>
                <a:latin typeface="+mn-lt"/>
                <a:ea typeface="+mn-ea"/>
                <a:cs typeface="+mn-cs"/>
              </a:rPr>
              <a:t>http://www.24heures.ch/</a:t>
            </a:r>
            <a:r>
              <a:rPr lang="fr-FR" sz="1200" u="sng" kern="1200" dirty="0" err="1" smtClean="0">
                <a:solidFill>
                  <a:schemeClr val="tx1"/>
                </a:solidFill>
                <a:effectLst/>
                <a:latin typeface="+mn-lt"/>
                <a:ea typeface="+mn-ea"/>
                <a:cs typeface="+mn-cs"/>
              </a:rPr>
              <a:t>vaud-regions</a:t>
            </a:r>
            <a:r>
              <a:rPr lang="fr-FR" sz="1200" u="sng" kern="1200" dirty="0" smtClean="0">
                <a:solidFill>
                  <a:schemeClr val="tx1"/>
                </a:solidFill>
                <a:effectLst/>
                <a:latin typeface="+mn-lt"/>
                <a:ea typeface="+mn-ea"/>
                <a:cs typeface="+mn-cs"/>
              </a:rPr>
              <a:t>/riviera-chablais/juniors-initient-seniors-jeu-</a:t>
            </a:r>
            <a:r>
              <a:rPr lang="fr-FR" sz="1200" u="sng" kern="1200" dirty="0" err="1" smtClean="0">
                <a:solidFill>
                  <a:schemeClr val="tx1"/>
                </a:solidFill>
                <a:effectLst/>
                <a:latin typeface="+mn-lt"/>
                <a:ea typeface="+mn-ea"/>
                <a:cs typeface="+mn-cs"/>
              </a:rPr>
              <a:t>video</a:t>
            </a:r>
            <a:r>
              <a:rPr lang="fr-FR" sz="1200" u="sng" kern="1200" dirty="0" smtClean="0">
                <a:solidFill>
                  <a:schemeClr val="tx1"/>
                </a:solidFill>
                <a:effectLst/>
                <a:latin typeface="+mn-lt"/>
                <a:ea typeface="+mn-ea"/>
                <a:cs typeface="+mn-cs"/>
              </a:rPr>
              <a:t>/story/14442987 </a:t>
            </a:r>
          </a:p>
          <a:p>
            <a:pPr marL="171450" lvl="0" indent="-171450">
              <a:buFont typeface="Arial"/>
              <a:buChar char="•"/>
            </a:pPr>
            <a:r>
              <a:rPr lang="fr-FR" sz="1200" kern="1200" dirty="0" smtClean="0">
                <a:solidFill>
                  <a:schemeClr val="tx1"/>
                </a:solidFill>
                <a:effectLst/>
                <a:latin typeface="+mn-lt"/>
                <a:ea typeface="+mn-ea"/>
                <a:cs typeface="+mn-cs"/>
              </a:rPr>
              <a:t>« La bibliothèque d’Yverdon creuse les racines : l’institution se penche sur les racines, végétales mais aussi culturelles avec une exposition réalisée par des migrants ». Article paru dans 24 Heures le 19.04.2016 </a:t>
            </a:r>
            <a:r>
              <a:rPr lang="fr-FR" sz="1200" u="sng" kern="1200" dirty="0" smtClean="0">
                <a:solidFill>
                  <a:schemeClr val="tx1"/>
                </a:solidFill>
                <a:effectLst/>
                <a:latin typeface="+mn-lt"/>
                <a:ea typeface="+mn-ea"/>
                <a:cs typeface="+mn-cs"/>
              </a:rPr>
              <a:t>http://www.24heures.ch/</a:t>
            </a:r>
            <a:r>
              <a:rPr lang="fr-FR" sz="1200" u="sng" kern="1200" dirty="0" err="1" smtClean="0">
                <a:solidFill>
                  <a:schemeClr val="tx1"/>
                </a:solidFill>
                <a:effectLst/>
                <a:latin typeface="+mn-lt"/>
                <a:ea typeface="+mn-ea"/>
                <a:cs typeface="+mn-cs"/>
              </a:rPr>
              <a:t>vaud-regions</a:t>
            </a:r>
            <a:r>
              <a:rPr lang="fr-FR" sz="1200" u="sng" kern="1200" dirty="0" smtClean="0">
                <a:solidFill>
                  <a:schemeClr val="tx1"/>
                </a:solidFill>
                <a:effectLst/>
                <a:latin typeface="+mn-lt"/>
                <a:ea typeface="+mn-ea"/>
                <a:cs typeface="+mn-cs"/>
              </a:rPr>
              <a:t>/nord-vaudois-</a:t>
            </a:r>
            <a:r>
              <a:rPr lang="fr-FR" sz="1200" u="sng" kern="1200" dirty="0" err="1" smtClean="0">
                <a:solidFill>
                  <a:schemeClr val="tx1"/>
                </a:solidFill>
                <a:effectLst/>
                <a:latin typeface="+mn-lt"/>
                <a:ea typeface="+mn-ea"/>
                <a:cs typeface="+mn-cs"/>
              </a:rPr>
              <a:t>broye</a:t>
            </a:r>
            <a:r>
              <a:rPr lang="fr-FR" sz="1200" u="sng" kern="1200" dirty="0" smtClean="0">
                <a:solidFill>
                  <a:schemeClr val="tx1"/>
                </a:solidFill>
                <a:effectLst/>
                <a:latin typeface="+mn-lt"/>
                <a:ea typeface="+mn-ea"/>
                <a:cs typeface="+mn-cs"/>
              </a:rPr>
              <a:t>/</a:t>
            </a:r>
            <a:r>
              <a:rPr lang="fr-FR" sz="1200" u="sng" kern="1200" dirty="0" err="1" smtClean="0">
                <a:solidFill>
                  <a:schemeClr val="tx1"/>
                </a:solidFill>
                <a:effectLst/>
                <a:latin typeface="+mn-lt"/>
                <a:ea typeface="+mn-ea"/>
                <a:cs typeface="+mn-cs"/>
              </a:rPr>
              <a:t>bibliotheque</a:t>
            </a:r>
            <a:r>
              <a:rPr lang="fr-FR" sz="1200" u="sng" kern="1200" dirty="0" smtClean="0">
                <a:solidFill>
                  <a:schemeClr val="tx1"/>
                </a:solidFill>
                <a:effectLst/>
                <a:latin typeface="+mn-lt"/>
                <a:ea typeface="+mn-ea"/>
                <a:cs typeface="+mn-cs"/>
              </a:rPr>
              <a:t>-</a:t>
            </a:r>
            <a:r>
              <a:rPr lang="fr-FR" sz="1200" u="sng" kern="1200" dirty="0" err="1" smtClean="0">
                <a:solidFill>
                  <a:schemeClr val="tx1"/>
                </a:solidFill>
                <a:effectLst/>
                <a:latin typeface="+mn-lt"/>
                <a:ea typeface="+mn-ea"/>
                <a:cs typeface="+mn-cs"/>
              </a:rPr>
              <a:t>yverdon</a:t>
            </a:r>
            <a:r>
              <a:rPr lang="fr-FR" sz="1200" u="sng" kern="1200" dirty="0" smtClean="0">
                <a:solidFill>
                  <a:schemeClr val="tx1"/>
                </a:solidFill>
                <a:effectLst/>
                <a:latin typeface="+mn-lt"/>
                <a:ea typeface="+mn-ea"/>
                <a:cs typeface="+mn-cs"/>
              </a:rPr>
              <a:t>-creuse-racines/story/28240145</a:t>
            </a:r>
          </a:p>
          <a:p>
            <a:pPr marL="0" lvl="0" indent="0">
              <a:buFont typeface="Arial"/>
              <a:buNone/>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Selon les normes de la CLP (2008, p. 21), la surface minimale pour le libre accès devrait être de </a:t>
            </a:r>
            <a:r>
              <a:rPr lang="fr-FR" sz="1200" kern="1200" baseline="0" dirty="0" smtClean="0">
                <a:solidFill>
                  <a:schemeClr val="tx1"/>
                </a:solidFill>
                <a:effectLst/>
                <a:latin typeface="+mn-lt"/>
                <a:ea typeface="+mn-ea"/>
                <a:cs typeface="+mn-cs"/>
              </a:rPr>
              <a:t>112 m2 pour une commune de moins de </a:t>
            </a:r>
            <a:r>
              <a:rPr lang="fr-FR" sz="1200" kern="1200" baseline="0" dirty="0" smtClean="0">
                <a:solidFill>
                  <a:srgbClr val="FF0000"/>
                </a:solidFill>
                <a:effectLst/>
                <a:latin typeface="+mn-lt"/>
                <a:ea typeface="+mn-ea"/>
                <a:cs typeface="+mn-cs"/>
              </a:rPr>
              <a:t>2500 </a:t>
            </a:r>
            <a:r>
              <a:rPr lang="fr-FR" sz="1200" kern="1200" baseline="0" dirty="0" smtClean="0">
                <a:solidFill>
                  <a:schemeClr val="tx1"/>
                </a:solidFill>
                <a:effectLst/>
                <a:latin typeface="+mn-lt"/>
                <a:ea typeface="+mn-ea"/>
                <a:cs typeface="+mn-cs"/>
              </a:rPr>
              <a:t>habitants, 200 m2 pour une commune de moins de 5000 habitants, 350 m2 pour une commune de moins de 10000 habitants, 500 m2 pour une commune de moins de 15000 habitants, 600 m2 pour une commune de moins de 20000 habitants, 900 m2 pour une commune de moins de 30000 habitants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le cas du canton de Fribourg, en fonction des 36 communes abritant une bibliothèque et de leurs nombres d’habitants, cette surface devrait être de 8040 m2 au total. Or, selon les statistiques transmises à l’ABF en 2015, cette surface atteint au total 5633 m2. Sur l’ensemble du canton. Il manque donc 2407 m2 à disposition du public. </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Références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BABOIS, Agnès, 2015. La bibliothèque autrement : vers une adaptation de la bibliothèque aux nouveaux usages. </a:t>
            </a:r>
            <a:r>
              <a:rPr lang="fr-FR" sz="1200" i="1" kern="1200" dirty="0" smtClean="0">
                <a:solidFill>
                  <a:schemeClr val="tx1"/>
                </a:solidFill>
                <a:effectLst/>
                <a:latin typeface="+mn-lt"/>
                <a:ea typeface="+mn-ea"/>
                <a:cs typeface="+mn-cs"/>
              </a:rPr>
              <a:t>Livre/échange </a:t>
            </a:r>
            <a:r>
              <a:rPr lang="fr-FR" sz="1200" kern="1200" dirty="0" smtClean="0">
                <a:solidFill>
                  <a:schemeClr val="tx1"/>
                </a:solidFill>
                <a:effectLst/>
                <a:latin typeface="+mn-lt"/>
                <a:ea typeface="+mn-ea"/>
                <a:cs typeface="+mn-cs"/>
              </a:rPr>
              <a:t>[enligne]. Mai 2015. [Consulté le 8 janvier 2017]. Disponible à l’adresse : </a:t>
            </a:r>
            <a:r>
              <a:rPr lang="fr-FR" sz="1200" u="sng" kern="1200" dirty="0" smtClean="0">
                <a:solidFill>
                  <a:schemeClr val="tx1"/>
                </a:solidFill>
                <a:effectLst/>
                <a:latin typeface="+mn-lt"/>
                <a:ea typeface="+mn-ea"/>
                <a:cs typeface="+mn-cs"/>
              </a:rPr>
              <a:t>http://</a:t>
            </a:r>
            <a:r>
              <a:rPr lang="fr-FR" sz="1200" u="sng" kern="1200" dirty="0" err="1" smtClean="0">
                <a:solidFill>
                  <a:schemeClr val="tx1"/>
                </a:solidFill>
                <a:effectLst/>
                <a:latin typeface="+mn-lt"/>
                <a:ea typeface="+mn-ea"/>
                <a:cs typeface="+mn-cs"/>
              </a:rPr>
              <a:t>pro.bpi.fr</a:t>
            </a:r>
            <a:r>
              <a:rPr lang="fr-FR" sz="1200" u="sng" kern="1200" dirty="0" smtClean="0">
                <a:solidFill>
                  <a:schemeClr val="tx1"/>
                </a:solidFill>
                <a:effectLst/>
                <a:latin typeface="+mn-lt"/>
                <a:ea typeface="+mn-ea"/>
                <a:cs typeface="+mn-cs"/>
              </a:rPr>
              <a:t>/files/live/sites/Professionnels/files/</a:t>
            </a:r>
            <a:r>
              <a:rPr lang="fr-FR" sz="1200" u="sng" kern="1200" dirty="0" err="1" smtClean="0">
                <a:solidFill>
                  <a:schemeClr val="tx1"/>
                </a:solidFill>
                <a:effectLst/>
                <a:latin typeface="+mn-lt"/>
                <a:ea typeface="+mn-ea"/>
                <a:cs typeface="+mn-cs"/>
              </a:rPr>
              <a:t>Pdf</a:t>
            </a:r>
            <a:r>
              <a:rPr lang="fr-FR" sz="1200" u="sng" kern="1200" dirty="0" smtClean="0">
                <a:solidFill>
                  <a:schemeClr val="tx1"/>
                </a:solidFill>
                <a:effectLst/>
                <a:latin typeface="+mn-lt"/>
                <a:ea typeface="+mn-ea"/>
                <a:cs typeface="+mn-cs"/>
              </a:rPr>
              <a:t>/Inclusion/Bibliotheque%20dans%20la%20cite/DossierProLE66.pdf</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CLP (</a:t>
            </a:r>
            <a:r>
              <a:rPr lang="fr-FR" sz="1200" kern="1200" dirty="0" err="1" smtClean="0">
                <a:solidFill>
                  <a:schemeClr val="tx1"/>
                </a:solidFill>
                <a:effectLst/>
                <a:latin typeface="+mn-lt"/>
                <a:ea typeface="+mn-ea"/>
                <a:cs typeface="+mn-cs"/>
              </a:rPr>
              <a:t>éd</a:t>
            </a:r>
            <a:r>
              <a:rPr lang="fr-FR" sz="1200" kern="1200" dirty="0" smtClean="0">
                <a:solidFill>
                  <a:schemeClr val="tx1"/>
                </a:solidFill>
                <a:effectLst/>
                <a:latin typeface="+mn-lt"/>
                <a:ea typeface="+mn-ea"/>
                <a:cs typeface="+mn-cs"/>
              </a:rPr>
              <a:t>.), 2008. </a:t>
            </a:r>
            <a:r>
              <a:rPr lang="fr-FR" sz="1200" i="1" kern="1200" dirty="0" smtClean="0">
                <a:solidFill>
                  <a:schemeClr val="tx1"/>
                </a:solidFill>
                <a:effectLst/>
                <a:latin typeface="+mn-lt"/>
                <a:ea typeface="+mn-ea"/>
                <a:cs typeface="+mn-cs"/>
              </a:rPr>
              <a:t>Normes pour les bibliothèques de lecture publique: principes, données techniques et exemples pratiques</a:t>
            </a:r>
            <a:r>
              <a:rPr lang="fr-FR" sz="1200" kern="1200" dirty="0" smtClean="0">
                <a:solidFill>
                  <a:schemeClr val="tx1"/>
                </a:solidFill>
                <a:effectLst/>
                <a:latin typeface="+mn-lt"/>
                <a:ea typeface="+mn-ea"/>
                <a:cs typeface="+mn-cs"/>
              </a:rPr>
              <a:t>. 3e </a:t>
            </a:r>
            <a:r>
              <a:rPr lang="fr-FR" sz="1200" kern="1200" dirty="0" err="1" smtClean="0">
                <a:solidFill>
                  <a:schemeClr val="tx1"/>
                </a:solidFill>
                <a:effectLst/>
                <a:latin typeface="+mn-lt"/>
                <a:ea typeface="+mn-ea"/>
                <a:cs typeface="+mn-cs"/>
              </a:rPr>
              <a:t>éd</a:t>
            </a:r>
            <a:r>
              <a:rPr lang="fr-FR" sz="1200" kern="1200" dirty="0" smtClean="0">
                <a:solidFill>
                  <a:schemeClr val="tx1"/>
                </a:solidFill>
                <a:effectLst/>
                <a:latin typeface="+mn-lt"/>
                <a:ea typeface="+mn-ea"/>
                <a:cs typeface="+mn-cs"/>
              </a:rPr>
              <a:t>. revue et </a:t>
            </a:r>
            <a:r>
              <a:rPr lang="fr-FR" sz="1200" kern="1200" dirty="0" err="1" smtClean="0">
                <a:solidFill>
                  <a:schemeClr val="tx1"/>
                </a:solidFill>
                <a:effectLst/>
                <a:latin typeface="+mn-lt"/>
                <a:ea typeface="+mn-ea"/>
                <a:cs typeface="+mn-cs"/>
              </a:rPr>
              <a:t>augm</a:t>
            </a:r>
            <a:r>
              <a:rPr lang="fr-FR" sz="1200" kern="1200" dirty="0" smtClean="0">
                <a:solidFill>
                  <a:schemeClr val="tx1"/>
                </a:solidFill>
                <a:effectLst/>
                <a:latin typeface="+mn-lt"/>
                <a:ea typeface="+mn-ea"/>
                <a:cs typeface="+mn-cs"/>
              </a:rPr>
              <a:t>. Berne : Ed. Hep. ISBN 978-3-907832-04-3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GIRARD, Hélène, 2016. La bibliothèque « 3</a:t>
            </a:r>
            <a:r>
              <a:rPr lang="fr-FR" sz="1200" kern="1200" baseline="30000" dirty="0" smtClean="0">
                <a:solidFill>
                  <a:schemeClr val="tx1"/>
                </a:solidFill>
                <a:effectLst/>
                <a:latin typeface="+mn-lt"/>
                <a:ea typeface="+mn-ea"/>
                <a:cs typeface="+mn-cs"/>
              </a:rPr>
              <a:t>ème</a:t>
            </a:r>
            <a:r>
              <a:rPr lang="fr-FR" sz="1200" kern="1200" baseline="0" dirty="0" smtClean="0">
                <a:solidFill>
                  <a:schemeClr val="tx1"/>
                </a:solidFill>
                <a:effectLst/>
                <a:latin typeface="+mn-lt"/>
                <a:ea typeface="+mn-ea"/>
                <a:cs typeface="+mn-cs"/>
              </a:rPr>
              <a:t> lieu » permet de tisser du lien social. </a:t>
            </a:r>
            <a:r>
              <a:rPr lang="fr-FR" sz="1200" i="1" kern="1200" baseline="0" dirty="0" smtClean="0">
                <a:solidFill>
                  <a:schemeClr val="tx1"/>
                </a:solidFill>
                <a:effectLst/>
                <a:latin typeface="+mn-lt"/>
                <a:ea typeface="+mn-ea"/>
                <a:cs typeface="+mn-cs"/>
              </a:rPr>
              <a:t>La </a:t>
            </a:r>
            <a:r>
              <a:rPr lang="fr-FR" sz="1200" i="1" kern="1200" baseline="0" dirty="0" err="1" smtClean="0">
                <a:solidFill>
                  <a:schemeClr val="tx1"/>
                </a:solidFill>
                <a:effectLst/>
                <a:latin typeface="+mn-lt"/>
                <a:ea typeface="+mn-ea"/>
                <a:cs typeface="+mn-cs"/>
              </a:rPr>
              <a:t>Gazette.fr</a:t>
            </a:r>
            <a:r>
              <a:rPr lang="fr-FR" sz="1200" i="1" kern="1200" baseline="0" dirty="0" smtClean="0">
                <a:solidFill>
                  <a:schemeClr val="tx1"/>
                </a:solidFill>
                <a:effectLst/>
                <a:latin typeface="+mn-lt"/>
                <a:ea typeface="+mn-ea"/>
                <a:cs typeface="+mn-cs"/>
              </a:rPr>
              <a:t> </a:t>
            </a:r>
            <a:r>
              <a:rPr lang="fr-FR" sz="1200" i="0" kern="1200" baseline="0" dirty="0" smtClean="0">
                <a:solidFill>
                  <a:schemeClr val="tx1"/>
                </a:solidFill>
                <a:effectLst/>
                <a:latin typeface="+mn-lt"/>
                <a:ea typeface="+mn-ea"/>
                <a:cs typeface="+mn-cs"/>
              </a:rPr>
              <a:t>[en ligne]. 19.04.2016. </a:t>
            </a:r>
            <a:r>
              <a:rPr lang="fr-FR" sz="1200" kern="1200" dirty="0" smtClean="0">
                <a:solidFill>
                  <a:schemeClr val="tx1"/>
                </a:solidFill>
                <a:effectLst/>
                <a:latin typeface="+mn-lt"/>
                <a:ea typeface="+mn-ea"/>
                <a:cs typeface="+mn-cs"/>
              </a:rPr>
              <a:t>[Consulté le 8 janvier 2017]. Disponible à l’adresse </a:t>
            </a:r>
            <a:r>
              <a:rPr lang="fr-FR" sz="1200" kern="1200" dirty="0" smtClean="0">
                <a:solidFill>
                  <a:srgbClr val="3366FF"/>
                </a:solidFill>
                <a:effectLst/>
                <a:latin typeface="+mn-lt"/>
                <a:ea typeface="+mn-ea"/>
                <a:cs typeface="+mn-cs"/>
              </a:rPr>
              <a:t>: </a:t>
            </a:r>
            <a:r>
              <a:rPr lang="fr-FR" sz="1200" u="sng" kern="1200" dirty="0" smtClean="0">
                <a:solidFill>
                  <a:srgbClr val="3366FF"/>
                </a:solidFill>
                <a:effectLst/>
                <a:latin typeface="+mn-lt"/>
                <a:ea typeface="+mn-ea"/>
                <a:cs typeface="+mn-cs"/>
              </a:rPr>
              <a:t>http://</a:t>
            </a:r>
            <a:r>
              <a:rPr lang="fr-FR" sz="1200" u="sng" kern="1200" dirty="0" err="1" smtClean="0">
                <a:solidFill>
                  <a:srgbClr val="3366FF"/>
                </a:solidFill>
                <a:effectLst/>
                <a:latin typeface="+mn-lt"/>
                <a:ea typeface="+mn-ea"/>
                <a:cs typeface="+mn-cs"/>
              </a:rPr>
              <a:t>www.lagazettedescommunes.com</a:t>
            </a:r>
            <a:r>
              <a:rPr lang="fr-FR" sz="1200" u="sng" kern="1200" dirty="0" smtClean="0">
                <a:solidFill>
                  <a:srgbClr val="3366FF"/>
                </a:solidFill>
                <a:effectLst/>
                <a:latin typeface="+mn-lt"/>
                <a:ea typeface="+mn-ea"/>
                <a:cs typeface="+mn-cs"/>
              </a:rPr>
              <a:t>/417841/la-</a:t>
            </a:r>
            <a:r>
              <a:rPr lang="fr-FR" sz="1200" u="sng" kern="1200" dirty="0" err="1" smtClean="0">
                <a:solidFill>
                  <a:srgbClr val="3366FF"/>
                </a:solidFill>
                <a:effectLst/>
                <a:latin typeface="+mn-lt"/>
                <a:ea typeface="+mn-ea"/>
                <a:cs typeface="+mn-cs"/>
              </a:rPr>
              <a:t>bibliotheque</a:t>
            </a:r>
            <a:r>
              <a:rPr lang="fr-FR" sz="1200" u="sng" kern="1200" dirty="0" smtClean="0">
                <a:solidFill>
                  <a:srgbClr val="3366FF"/>
                </a:solidFill>
                <a:effectLst/>
                <a:latin typeface="+mn-lt"/>
                <a:ea typeface="+mn-ea"/>
                <a:cs typeface="+mn-cs"/>
              </a:rPr>
              <a:t>-</a:t>
            </a:r>
            <a:r>
              <a:rPr lang="fr-FR" sz="1200" u="sng" kern="1200" dirty="0" err="1" smtClean="0">
                <a:solidFill>
                  <a:srgbClr val="3366FF"/>
                </a:solidFill>
                <a:effectLst/>
                <a:latin typeface="+mn-lt"/>
                <a:ea typeface="+mn-ea"/>
                <a:cs typeface="+mn-cs"/>
              </a:rPr>
              <a:t>troisieme</a:t>
            </a:r>
            <a:r>
              <a:rPr lang="fr-FR" sz="1200" u="sng" kern="1200" dirty="0" smtClean="0">
                <a:solidFill>
                  <a:srgbClr val="3366FF"/>
                </a:solidFill>
                <a:effectLst/>
                <a:latin typeface="+mn-lt"/>
                <a:ea typeface="+mn-ea"/>
                <a:cs typeface="+mn-cs"/>
              </a:rPr>
              <a:t>-lieu-permet-de-tisser-du-lien-social/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smtClean="0">
                <a:solidFill>
                  <a:srgbClr val="3366FF"/>
                </a:solidFill>
                <a:effectLst/>
                <a:latin typeface="+mn-lt"/>
                <a:ea typeface="+mn-ea"/>
                <a:cs typeface="+mn-cs"/>
              </a:rPr>
              <a:t>SERVET,</a:t>
            </a:r>
            <a:r>
              <a:rPr lang="fr-FR" sz="1200" i="0" u="none" kern="1200" baseline="0" dirty="0" smtClean="0">
                <a:solidFill>
                  <a:srgbClr val="3366FF"/>
                </a:solidFill>
                <a:effectLst/>
                <a:latin typeface="+mn-lt"/>
                <a:ea typeface="+mn-ea"/>
                <a:cs typeface="+mn-cs"/>
              </a:rPr>
              <a:t> Mathilde, 2014. La bibliothèque, un lieu de rencontres, de culture, de vie, un espace d’information, d’apprentissage et de loisirs. </a:t>
            </a:r>
            <a:r>
              <a:rPr lang="fr-FR" sz="1200" i="1" u="none" kern="1200" baseline="0" dirty="0" err="1" smtClean="0">
                <a:solidFill>
                  <a:srgbClr val="3366FF"/>
                </a:solidFill>
                <a:effectLst/>
                <a:latin typeface="+mn-lt"/>
                <a:ea typeface="+mn-ea"/>
                <a:cs typeface="+mn-cs"/>
              </a:rPr>
              <a:t>biblioBE.ch</a:t>
            </a:r>
            <a:r>
              <a:rPr lang="fr-FR" sz="1200" i="1" u="none" kern="1200" baseline="0" dirty="0" smtClean="0">
                <a:solidFill>
                  <a:srgbClr val="3366FF"/>
                </a:solidFill>
                <a:effectLst/>
                <a:latin typeface="+mn-lt"/>
                <a:ea typeface="+mn-ea"/>
                <a:cs typeface="+mn-cs"/>
              </a:rPr>
              <a:t> </a:t>
            </a:r>
            <a:r>
              <a:rPr lang="fr-FR" sz="1200" i="0" kern="1200" baseline="0" dirty="0" smtClean="0">
                <a:solidFill>
                  <a:schemeClr val="tx1"/>
                </a:solidFill>
                <a:effectLst/>
                <a:latin typeface="+mn-lt"/>
                <a:ea typeface="+mn-ea"/>
                <a:cs typeface="+mn-cs"/>
              </a:rPr>
              <a:t>[en ligne]. 19.02.2014. </a:t>
            </a:r>
            <a:r>
              <a:rPr lang="fr-FR" sz="1200" kern="1200" dirty="0" smtClean="0">
                <a:solidFill>
                  <a:schemeClr val="tx1"/>
                </a:solidFill>
                <a:effectLst/>
                <a:latin typeface="+mn-lt"/>
                <a:ea typeface="+mn-ea"/>
                <a:cs typeface="+mn-cs"/>
              </a:rPr>
              <a:t>[Consulté le 8 janvier 2017]. Disponible à l’adresse </a:t>
            </a:r>
            <a:r>
              <a:rPr lang="fr-FR" sz="1200" kern="1200" dirty="0" smtClean="0">
                <a:solidFill>
                  <a:srgbClr val="3366FF"/>
                </a:solidFill>
                <a:effectLst/>
                <a:latin typeface="+mn-lt"/>
                <a:ea typeface="+mn-ea"/>
                <a:cs typeface="+mn-cs"/>
              </a:rPr>
              <a:t>: </a:t>
            </a:r>
            <a:r>
              <a:rPr lang="fr-FR" sz="1200" u="sng" kern="1200" dirty="0" smtClean="0">
                <a:solidFill>
                  <a:srgbClr val="3366FF"/>
                </a:solidFill>
                <a:effectLst/>
                <a:latin typeface="+mn-lt"/>
                <a:ea typeface="+mn-ea"/>
                <a:cs typeface="+mn-cs"/>
              </a:rPr>
              <a:t>http://</a:t>
            </a:r>
            <a:r>
              <a:rPr lang="fr-FR" sz="1200" u="sng" kern="1200" dirty="0" err="1" smtClean="0">
                <a:solidFill>
                  <a:srgbClr val="3366FF"/>
                </a:solidFill>
                <a:effectLst/>
                <a:latin typeface="+mn-lt"/>
                <a:ea typeface="+mn-ea"/>
                <a:cs typeface="+mn-cs"/>
              </a:rPr>
              <a:t>www.bibliobe.ch</a:t>
            </a:r>
            <a:r>
              <a:rPr lang="fr-FR" sz="1200" u="sng" kern="1200" dirty="0" smtClean="0">
                <a:solidFill>
                  <a:srgbClr val="3366FF"/>
                </a:solidFill>
                <a:effectLst/>
                <a:latin typeface="+mn-lt"/>
                <a:ea typeface="+mn-ea"/>
                <a:cs typeface="+mn-cs"/>
              </a:rPr>
              <a:t>/</a:t>
            </a:r>
            <a:r>
              <a:rPr lang="fr-FR" sz="1200" u="sng" kern="1200" dirty="0" err="1" smtClean="0">
                <a:solidFill>
                  <a:srgbClr val="3366FF"/>
                </a:solidFill>
                <a:effectLst/>
                <a:latin typeface="+mn-lt"/>
                <a:ea typeface="+mn-ea"/>
                <a:cs typeface="+mn-cs"/>
              </a:rPr>
              <a:t>fr</a:t>
            </a:r>
            <a:r>
              <a:rPr lang="fr-FR" sz="1200" u="sng" kern="1200" dirty="0" smtClean="0">
                <a:solidFill>
                  <a:srgbClr val="3366FF"/>
                </a:solidFill>
                <a:effectLst/>
                <a:latin typeface="+mn-lt"/>
                <a:ea typeface="+mn-ea"/>
                <a:cs typeface="+mn-cs"/>
              </a:rPr>
              <a:t>/Dossier/La-</a:t>
            </a:r>
            <a:r>
              <a:rPr lang="fr-FR" sz="1200" u="sng" kern="1200" dirty="0" err="1" smtClean="0">
                <a:solidFill>
                  <a:srgbClr val="3366FF"/>
                </a:solidFill>
                <a:effectLst/>
                <a:latin typeface="+mn-lt"/>
                <a:ea typeface="+mn-ea"/>
                <a:cs typeface="+mn-cs"/>
              </a:rPr>
              <a:t>bibliotheque</a:t>
            </a:r>
            <a:r>
              <a:rPr lang="fr-FR" sz="1200" u="sng" kern="1200" dirty="0" smtClean="0">
                <a:solidFill>
                  <a:srgbClr val="3366FF"/>
                </a:solidFill>
                <a:effectLst/>
                <a:latin typeface="+mn-lt"/>
                <a:ea typeface="+mn-ea"/>
                <a:cs typeface="+mn-cs"/>
              </a:rPr>
              <a:t>-lieu-de-vie-et-lieu-d-</a:t>
            </a:r>
            <a:r>
              <a:rPr lang="fr-FR" sz="1200" u="sng" kern="1200" dirty="0" err="1" smtClean="0">
                <a:solidFill>
                  <a:srgbClr val="3366FF"/>
                </a:solidFill>
                <a:effectLst/>
                <a:latin typeface="+mn-lt"/>
                <a:ea typeface="+mn-ea"/>
                <a:cs typeface="+mn-cs"/>
              </a:rPr>
              <a:t>etudes</a:t>
            </a:r>
            <a:r>
              <a:rPr lang="fr-FR" sz="1200" u="sng" kern="1200" dirty="0" smtClean="0">
                <a:solidFill>
                  <a:srgbClr val="3366FF"/>
                </a:solidFill>
                <a:effectLst/>
                <a:latin typeface="+mn-lt"/>
                <a:ea typeface="+mn-ea"/>
                <a:cs typeface="+mn-cs"/>
              </a:rPr>
              <a:t>/La-</a:t>
            </a:r>
            <a:r>
              <a:rPr lang="fr-FR" sz="1200" u="sng" kern="1200" dirty="0" err="1" smtClean="0">
                <a:solidFill>
                  <a:srgbClr val="3366FF"/>
                </a:solidFill>
                <a:effectLst/>
                <a:latin typeface="+mn-lt"/>
                <a:ea typeface="+mn-ea"/>
                <a:cs typeface="+mn-cs"/>
              </a:rPr>
              <a:t>bibliotheque</a:t>
            </a:r>
            <a:r>
              <a:rPr lang="fr-FR" sz="1200" u="sng" kern="1200" dirty="0" smtClean="0">
                <a:solidFill>
                  <a:srgbClr val="3366FF"/>
                </a:solidFill>
                <a:effectLst/>
                <a:latin typeface="+mn-lt"/>
                <a:ea typeface="+mn-ea"/>
                <a:cs typeface="+mn-cs"/>
              </a:rPr>
              <a:t>-un-lieu-de-rencontres-de-</a:t>
            </a:r>
            <a:r>
              <a:rPr lang="fr-FR" sz="1200" u="sng" kern="1200" dirty="0" err="1" smtClean="0">
                <a:solidFill>
                  <a:srgbClr val="3366FF"/>
                </a:solidFill>
                <a:effectLst/>
                <a:latin typeface="+mn-lt"/>
                <a:ea typeface="+mn-ea"/>
                <a:cs typeface="+mn-cs"/>
              </a:rPr>
              <a:t>culture.aspx</a:t>
            </a:r>
            <a:r>
              <a:rPr lang="fr-FR" sz="1200" u="sng" kern="1200" dirty="0" smtClean="0">
                <a:solidFill>
                  <a:srgbClr val="3366FF"/>
                </a:solidFill>
                <a:effectLst/>
                <a:latin typeface="+mn-lt"/>
                <a:ea typeface="+mn-ea"/>
                <a:cs typeface="+mn-cs"/>
              </a:rPr>
              <a:t> </a:t>
            </a:r>
            <a:endParaRPr lang="fr-FR" sz="1200" i="0" u="sng" kern="1200" dirty="0" smtClean="0">
              <a:solidFill>
                <a:srgbClr val="3366FF"/>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 lire pour aller plus loin</a:t>
            </a:r>
            <a:r>
              <a:rPr lang="fr-FR" sz="1200" b="1" kern="1200" baseline="0" dirty="0" smtClean="0">
                <a:solidFill>
                  <a:schemeClr val="tx1"/>
                </a:solidFill>
                <a:effectLst/>
                <a:latin typeface="+mn-lt"/>
                <a:ea typeface="+mn-ea"/>
                <a:cs typeface="+mn-cs"/>
              </a:rPr>
              <a:t> : </a:t>
            </a:r>
          </a:p>
          <a:p>
            <a:r>
              <a:rPr lang="fr-FR" sz="1200" kern="1200" dirty="0" smtClean="0">
                <a:solidFill>
                  <a:schemeClr val="tx1"/>
                </a:solidFill>
                <a:effectLst/>
                <a:latin typeface="+mn-lt"/>
                <a:ea typeface="+mn-ea"/>
                <a:cs typeface="+mn-cs"/>
              </a:rPr>
              <a:t>Une étude québécoise confirme que la mise sur pied de services interculturels en bibliothèque favorise l’intégration des migrants au sein de la communauté (</a:t>
            </a:r>
            <a:r>
              <a:rPr lang="fr-FR" sz="1200" kern="1200" dirty="0" err="1" smtClean="0">
                <a:solidFill>
                  <a:schemeClr val="tx1"/>
                </a:solidFill>
                <a:effectLst/>
                <a:latin typeface="+mn-lt"/>
                <a:ea typeface="+mn-ea"/>
                <a:cs typeface="+mn-cs"/>
              </a:rPr>
              <a:t>Picco</a:t>
            </a:r>
            <a:r>
              <a:rPr lang="fr-FR" sz="1200" kern="1200" dirty="0" smtClean="0">
                <a:solidFill>
                  <a:schemeClr val="tx1"/>
                </a:solidFill>
                <a:effectLst/>
                <a:latin typeface="+mn-lt"/>
                <a:ea typeface="+mn-ea"/>
                <a:cs typeface="+mn-cs"/>
              </a:rPr>
              <a:t>, 2008). </a:t>
            </a:r>
            <a:endParaRPr lang="fr-CH" sz="1200" kern="1200" dirty="0" smtClean="0">
              <a:solidFill>
                <a:schemeClr val="tx1"/>
              </a:solidFill>
              <a:effectLst/>
              <a:latin typeface="+mn-lt"/>
              <a:ea typeface="+mn-ea"/>
              <a:cs typeface="+mn-cs"/>
            </a:endParaRPr>
          </a:p>
          <a:p>
            <a:endParaRPr lang="fr-CH"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PICCO, Paola, 2008. </a:t>
            </a:r>
            <a:r>
              <a:rPr lang="fr-FR" sz="1200" kern="1200" dirty="0" err="1" smtClean="0">
                <a:solidFill>
                  <a:schemeClr val="tx1"/>
                </a:solidFill>
                <a:effectLst/>
                <a:latin typeface="+mn-lt"/>
                <a:ea typeface="+mn-ea"/>
                <a:cs typeface="+mn-cs"/>
              </a:rPr>
              <a:t>Multicultural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libraries</a:t>
            </a:r>
            <a:r>
              <a:rPr lang="fr-FR" sz="1200" kern="1200" dirty="0" smtClean="0">
                <a:solidFill>
                  <a:schemeClr val="tx1"/>
                </a:solidFill>
                <a:effectLst/>
                <a:latin typeface="+mn-lt"/>
                <a:ea typeface="+mn-ea"/>
                <a:cs typeface="+mn-cs"/>
              </a:rPr>
              <a:t>' services and social </a:t>
            </a:r>
            <a:r>
              <a:rPr lang="fr-FR" sz="1200" kern="1200" dirty="0" err="1" smtClean="0">
                <a:solidFill>
                  <a:schemeClr val="tx1"/>
                </a:solidFill>
                <a:effectLst/>
                <a:latin typeface="+mn-lt"/>
                <a:ea typeface="+mn-ea"/>
                <a:cs typeface="+mn-cs"/>
              </a:rPr>
              <a:t>integration</a:t>
            </a:r>
            <a:r>
              <a:rPr lang="fr-FR" sz="1200" kern="1200" dirty="0" smtClean="0">
                <a:solidFill>
                  <a:schemeClr val="tx1"/>
                </a:solidFill>
                <a:effectLst/>
                <a:latin typeface="+mn-lt"/>
                <a:ea typeface="+mn-ea"/>
                <a:cs typeface="+mn-cs"/>
              </a:rPr>
              <a:t> : the case of public </a:t>
            </a:r>
            <a:r>
              <a:rPr lang="fr-FR" sz="1200" kern="1200" dirty="0" err="1" smtClean="0">
                <a:solidFill>
                  <a:schemeClr val="tx1"/>
                </a:solidFill>
                <a:effectLst/>
                <a:latin typeface="+mn-lt"/>
                <a:ea typeface="+mn-ea"/>
                <a:cs typeface="+mn-cs"/>
              </a:rPr>
              <a:t>libraries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Montreal</a:t>
            </a:r>
            <a:r>
              <a:rPr lang="fr-FR" sz="1200" kern="1200" dirty="0" smtClean="0">
                <a:solidFill>
                  <a:schemeClr val="tx1"/>
                </a:solidFill>
                <a:effectLst/>
                <a:latin typeface="+mn-lt"/>
                <a:ea typeface="+mn-ea"/>
                <a:cs typeface="+mn-cs"/>
              </a:rPr>
              <a:t>, Canada. </a:t>
            </a:r>
            <a:r>
              <a:rPr lang="fr-FR" sz="1200" i="1" kern="1200" dirty="0" smtClean="0">
                <a:solidFill>
                  <a:schemeClr val="tx1"/>
                </a:solidFill>
                <a:effectLst/>
                <a:latin typeface="+mn-lt"/>
                <a:ea typeface="+mn-ea"/>
                <a:cs typeface="+mn-cs"/>
              </a:rPr>
              <a:t>Public Library </a:t>
            </a:r>
            <a:r>
              <a:rPr lang="fr-FR" sz="1200" i="1" kern="1200" dirty="0" err="1" smtClean="0">
                <a:solidFill>
                  <a:schemeClr val="tx1"/>
                </a:solidFill>
                <a:effectLst/>
                <a:latin typeface="+mn-lt"/>
                <a:ea typeface="+mn-ea"/>
                <a:cs typeface="+mn-cs"/>
              </a:rPr>
              <a:t>Quartery</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2008, vol. 27, issue 1, pp. 41-56 </a:t>
            </a:r>
            <a:endParaRPr lang="fr-CH"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Article accessible par abonnement. Téléchargeable en </a:t>
            </a:r>
            <a:r>
              <a:rPr lang="fr-FR" sz="1200" i="1" kern="1200" dirty="0" err="1" smtClean="0">
                <a:solidFill>
                  <a:schemeClr val="tx1"/>
                </a:solidFill>
                <a:effectLst/>
                <a:latin typeface="+mn-lt"/>
                <a:ea typeface="+mn-ea"/>
                <a:cs typeface="+mn-cs"/>
              </a:rPr>
              <a:t>pdf</a:t>
            </a:r>
            <a:r>
              <a:rPr lang="fr-FR" sz="1200" i="1" kern="1200" dirty="0" smtClean="0">
                <a:solidFill>
                  <a:schemeClr val="tx1"/>
                </a:solidFill>
                <a:effectLst/>
                <a:latin typeface="+mn-lt"/>
                <a:ea typeface="+mn-ea"/>
                <a:cs typeface="+mn-cs"/>
              </a:rPr>
              <a:t> à la BCU-Fribourg.  </a:t>
            </a:r>
            <a:endParaRPr lang="fr-CH"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smtClean="0"/>
          </a:p>
          <a:p>
            <a:endParaRPr lang="fr-FR" sz="1200" kern="1200" dirty="0" smtClean="0">
              <a:solidFill>
                <a:schemeClr val="tx1"/>
              </a:solidFill>
              <a:effectLst/>
              <a:latin typeface="+mn-lt"/>
              <a:ea typeface="+mn-ea"/>
              <a:cs typeface="+mn-cs"/>
            </a:endParaRPr>
          </a:p>
          <a:p>
            <a:endParaRPr lang="fr-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4</a:t>
            </a:fld>
            <a:endParaRPr lang="fr-CH"/>
          </a:p>
        </p:txBody>
      </p:sp>
    </p:spTree>
    <p:extLst>
      <p:ext uri="{BB962C8B-B14F-4D97-AF65-F5344CB8AC3E}">
        <p14:creationId xmlns:p14="http://schemas.microsoft.com/office/powerpoint/2010/main" val="158894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Compétences informationnelles –</a:t>
            </a:r>
            <a:r>
              <a:rPr lang="fr-CH" baseline="0" dirty="0" smtClean="0"/>
              <a:t> Définition: </a:t>
            </a:r>
          </a:p>
          <a:p>
            <a:r>
              <a:rPr lang="fr-CH" sz="1200" kern="1200" dirty="0" smtClean="0">
                <a:solidFill>
                  <a:schemeClr val="tx1"/>
                </a:solidFill>
                <a:effectLst/>
                <a:latin typeface="+mn-lt"/>
                <a:ea typeface="+mn-ea"/>
                <a:cs typeface="+mn-cs"/>
              </a:rPr>
              <a:t>«La compétence informationnelle est la reconnaissance des besoins d’information de l’usager et de ses capacités à identifier, à trouver, à évaluer, à organiser l'information ainsi que de la créer, de l'utiliser et de la communiquer efficacement en vue de traiter des questions ou des problèmes qui se posent.» UNESCO (2003). </a:t>
            </a:r>
            <a:r>
              <a:rPr lang="fr-CH" sz="1200" i="1" kern="1200" dirty="0" smtClean="0">
                <a:solidFill>
                  <a:schemeClr val="tx1"/>
                </a:solidFill>
                <a:effectLst/>
                <a:latin typeface="+mn-lt"/>
                <a:ea typeface="+mn-ea"/>
                <a:cs typeface="+mn-cs"/>
              </a:rPr>
              <a:t>Déclaration de Prague. Vers une société compétente dans l’usage de l’information</a:t>
            </a:r>
            <a:r>
              <a:rPr lang="fr-CH" sz="1200" i="0" kern="1200" dirty="0" smtClean="0">
                <a:solidFill>
                  <a:schemeClr val="tx1"/>
                </a:solidFill>
                <a:effectLst/>
                <a:latin typeface="+mn-lt"/>
                <a:ea typeface="+mn-ea"/>
                <a:cs typeface="+mn-cs"/>
              </a:rPr>
              <a:t>. </a:t>
            </a:r>
          </a:p>
          <a:p>
            <a:endParaRPr lang="fr-CH" sz="1200" i="0" kern="1200" dirty="0" smtClean="0">
              <a:solidFill>
                <a:schemeClr val="tx1"/>
              </a:solidFill>
              <a:effectLst/>
              <a:latin typeface="+mn-lt"/>
              <a:ea typeface="+mn-ea"/>
              <a:cs typeface="+mn-cs"/>
            </a:endParaRPr>
          </a:p>
          <a:p>
            <a:r>
              <a:rPr lang="fr-CH" sz="1200" i="0" kern="1200" dirty="0" smtClean="0">
                <a:solidFill>
                  <a:schemeClr val="tx1"/>
                </a:solidFill>
                <a:effectLst/>
                <a:latin typeface="+mn-lt"/>
                <a:ea typeface="+mn-ea"/>
                <a:cs typeface="+mn-cs"/>
              </a:rPr>
              <a:t>La maîtrise</a:t>
            </a:r>
            <a:r>
              <a:rPr lang="fr-CH" sz="1200" i="0" kern="1200" baseline="0" dirty="0" smtClean="0">
                <a:solidFill>
                  <a:schemeClr val="tx1"/>
                </a:solidFill>
                <a:effectLst/>
                <a:latin typeface="+mn-lt"/>
                <a:ea typeface="+mn-ea"/>
                <a:cs typeface="+mn-cs"/>
              </a:rPr>
              <a:t> de la lecture est le socle sur lequel repose la compétence informationnelle. Elle est la condition sine qua non d’une identification, d’une l’évaluation et d’une utilisation adéquates de l’information, notamment sur internet. </a:t>
            </a:r>
          </a:p>
          <a:p>
            <a:endParaRPr lang="fr-CH" sz="1200" i="0" kern="1200" baseline="0" dirty="0" smtClean="0">
              <a:solidFill>
                <a:schemeClr val="tx1"/>
              </a:solidFill>
              <a:effectLst/>
              <a:latin typeface="+mn-lt"/>
              <a:ea typeface="+mn-ea"/>
              <a:cs typeface="+mn-cs"/>
            </a:endParaRPr>
          </a:p>
          <a:p>
            <a:r>
              <a:rPr lang="fr-CH" sz="1200" i="0" kern="1200" baseline="0" dirty="0" smtClean="0">
                <a:solidFill>
                  <a:schemeClr val="tx1"/>
                </a:solidFill>
                <a:effectLst/>
                <a:latin typeface="+mn-lt"/>
                <a:ea typeface="+mn-ea"/>
                <a:cs typeface="+mn-cs"/>
              </a:rPr>
              <a:t>La bibliothèque a une mission d’accompagnement du citoyen vers l’acquisition de compétences informationnelles, quels que soient les supports. </a:t>
            </a:r>
          </a:p>
          <a:p>
            <a:r>
              <a:rPr lang="fr-CH" sz="1200" i="0" kern="1200" baseline="0" dirty="0" smtClean="0">
                <a:solidFill>
                  <a:schemeClr val="tx1"/>
                </a:solidFill>
                <a:effectLst/>
                <a:latin typeface="+mn-lt"/>
                <a:ea typeface="+mn-ea"/>
                <a:cs typeface="+mn-cs"/>
              </a:rPr>
              <a:t>L’incapacité d’une personne à utiliser les technologies de l’information et de  communication, que ce soit par manque de moyens financiers ou par méconnaissance, est une source de marginalisation que l’on nomme «fracture numérique». En d’autres termes, la fracture numériques. En proposant des outils adaptés, une connexion internet et un accompagnement des usagers à l’utilisation de ces outils, la bibliothèque peut contribuer à la réduction de cette fracture numérique. </a:t>
            </a:r>
          </a:p>
          <a:p>
            <a:endParaRPr lang="fr-CH" sz="1200" i="0" kern="1200" baseline="0" dirty="0" smtClean="0">
              <a:solidFill>
                <a:schemeClr val="tx1"/>
              </a:solidFill>
              <a:effectLst/>
              <a:latin typeface="+mn-lt"/>
              <a:ea typeface="+mn-ea"/>
              <a:cs typeface="+mn-cs"/>
            </a:endParaRPr>
          </a:p>
          <a:p>
            <a:r>
              <a:rPr lang="fr-CH" sz="1200" i="0" kern="1200" baseline="0" dirty="0" smtClean="0">
                <a:solidFill>
                  <a:schemeClr val="tx1"/>
                </a:solidFill>
                <a:effectLst/>
                <a:latin typeface="+mn-lt"/>
                <a:ea typeface="+mn-ea"/>
                <a:cs typeface="+mn-cs"/>
              </a:rPr>
              <a:t>Les bibliothèques valaisannes, par exemple, offrent pratiquement toutes un accès internet: </a:t>
            </a:r>
            <a:r>
              <a:rPr lang="fr-CH" sz="1200" i="0" u="sng" kern="1200" baseline="0" dirty="0" smtClean="0">
                <a:solidFill>
                  <a:schemeClr val="tx1"/>
                </a:solidFill>
                <a:effectLst/>
                <a:latin typeface="+mn-lt"/>
                <a:ea typeface="+mn-ea"/>
                <a:cs typeface="+mn-cs"/>
              </a:rPr>
              <a:t>http://www.bibliovalais.ch/valais/acceder-internet-10.html</a:t>
            </a:r>
          </a:p>
          <a:p>
            <a:endParaRPr lang="fr-CH" sz="1200" i="1" kern="1200" dirty="0" smtClean="0">
              <a:solidFill>
                <a:schemeClr val="tx1"/>
              </a:solidFill>
              <a:effectLst/>
              <a:latin typeface="+mn-lt"/>
              <a:ea typeface="+mn-ea"/>
              <a:cs typeface="+mn-cs"/>
            </a:endParaRPr>
          </a:p>
          <a:p>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5</a:t>
            </a:fld>
            <a:endParaRPr lang="fr-CH"/>
          </a:p>
        </p:txBody>
      </p:sp>
    </p:spTree>
    <p:extLst>
      <p:ext uri="{BB962C8B-B14F-4D97-AF65-F5344CB8AC3E}">
        <p14:creationId xmlns:p14="http://schemas.microsoft.com/office/powerpoint/2010/main" val="195021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0" dirty="0" smtClean="0"/>
              <a:t>La bibliothèque soutient l’éducation permanente en mettant à disposition de tous des contenus sur toutes sortes de sujets ; elle permet à ses usages d’approfondir leurs centres d’intérêt et de faciliter leur éducation formelle et informelle (IFLA/UNESCO, 2002, p. 31). « Une bibliothèque est un entrepôt d’informations, et un lieu qui fournit à tous les citoyens une égalité d’accès à ces informations » (Gaiman, 2014, p. 16). Elle permet à chacun de « comprendre et diriger les grandes transformations sociales et techniques » de notre société pour pouvoir ensuite la faire fonctionner (Deprez, cité par Laureys et Lecomte, 2011, p. 4). Par la diversité de ses collections, la bibliothèque permet aux citoyens de stimuler leur esprit critique et de construire leur regard sur le monde. Ainsi, elle constitue la clé du savoir à l’échelon local et représente un moyen essentiel « d’élever dans les esprits les défenses de la paix et de contribuer au progrès spirituel de l’humanité » (IFLA/UNESCO, 2002, p. 67). </a:t>
            </a:r>
          </a:p>
          <a:p>
            <a:endParaRPr lang="fr-CH" b="0" dirty="0" smtClean="0"/>
          </a:p>
          <a:p>
            <a:r>
              <a:rPr lang="fr-CH" b="0" dirty="0" smtClean="0"/>
              <a:t>Fin</a:t>
            </a:r>
            <a:r>
              <a:rPr lang="fr-CH" b="0" baseline="0" dirty="0" smtClean="0"/>
              <a:t> 2015, le canton du Valais comptait 335’696 habitants (voir les Statistiques cantonales valaisannes pour 2015 ici </a:t>
            </a:r>
            <a:r>
              <a:rPr lang="fr-CH" b="0" u="sng" baseline="0" dirty="0" smtClean="0"/>
              <a:t>https://www.vs.ch/web/acf/statpop). </a:t>
            </a:r>
            <a:r>
              <a:rPr lang="fr-CH" b="0" u="none" baseline="0" dirty="0" smtClean="0"/>
              <a:t>Parmi eux, </a:t>
            </a:r>
            <a:r>
              <a:rPr lang="fr-CH" sz="1200" b="0" i="0" u="none" strike="noStrike" kern="1200" dirty="0" smtClean="0">
                <a:solidFill>
                  <a:schemeClr val="tx1"/>
                </a:solidFill>
                <a:effectLst/>
                <a:latin typeface="+mn-lt"/>
                <a:ea typeface="+mn-ea"/>
                <a:cs typeface="+mn-cs"/>
              </a:rPr>
              <a:t>94’467</a:t>
            </a:r>
            <a:r>
              <a:rPr lang="fr-CH" dirty="0" smtClean="0"/>
              <a:t> étaient</a:t>
            </a:r>
            <a:r>
              <a:rPr lang="fr-CH" baseline="0" dirty="0" smtClean="0"/>
              <a:t> inscrits comme lecteurs actifs dans une bibliothèque (voir les Statistiques « Bibliothèques » récoltées par l’OFS ici : </a:t>
            </a:r>
            <a:r>
              <a:rPr lang="fr-CH" u="sng" baseline="0" dirty="0" smtClean="0"/>
              <a:t>https://www.bfs.admin.ch/bfs/fr/home/statistiques/culture-medias-societe-information-sport/culture.gnpdetail.2016-0320.html</a:t>
            </a:r>
            <a:r>
              <a:rPr lang="fr-CH" baseline="0" dirty="0" smtClean="0"/>
              <a:t>). Dans le canton de Fribourg, pour 303’377 habitants au total (voir les statistiques cantonales fribourgeoises pour 2015 ici : </a:t>
            </a:r>
            <a:r>
              <a:rPr lang="fr-CH" u="sng" baseline="0" dirty="0" smtClean="0"/>
              <a:t>http://www.fr.ch/sstat/fr/pub/annuaire_statistique.htm</a:t>
            </a:r>
            <a:r>
              <a:rPr lang="fr-CH" baseline="0" dirty="0" smtClean="0"/>
              <a:t>), l’ABF a dénombré 35’058 lecteurs inscrits dans une bibliothèque</a:t>
            </a:r>
            <a:r>
              <a:rPr lang="fr-CH" sz="1200" b="0" i="0" u="none" strike="noStrike" kern="1200" baseline="0" dirty="0" smtClean="0">
                <a:solidFill>
                  <a:schemeClr val="tx1"/>
                </a:solidFill>
                <a:effectLst/>
                <a:latin typeface="+mn-lt"/>
                <a:ea typeface="+mn-ea"/>
                <a:cs typeface="+mn-cs"/>
              </a:rPr>
              <a:t> (statistiques transmises par les bibliothèques membres fin 2015). </a:t>
            </a:r>
            <a:endParaRPr lang="fr-CH" b="1" u="sng" dirty="0" smtClean="0"/>
          </a:p>
          <a:p>
            <a:endParaRPr lang="fr-CH" b="1" dirty="0" smtClean="0"/>
          </a:p>
          <a:p>
            <a:r>
              <a:rPr lang="fr-CH" b="1" dirty="0" smtClean="0"/>
              <a:t>Références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sz="1200" kern="1200" dirty="0" smtClean="0">
                <a:solidFill>
                  <a:schemeClr val="tx1"/>
                </a:solidFill>
                <a:effectLst/>
                <a:latin typeface="+mn-lt"/>
                <a:ea typeface="+mn-ea"/>
                <a:cs typeface="+mn-cs"/>
              </a:rPr>
              <a:t>GAIMAN, Neil, 2014. </a:t>
            </a:r>
            <a:r>
              <a:rPr lang="fr-CH" sz="1200" i="1" kern="1200" dirty="0" smtClean="0">
                <a:solidFill>
                  <a:schemeClr val="tx1"/>
                </a:solidFill>
                <a:effectLst/>
                <a:latin typeface="+mn-lt"/>
                <a:ea typeface="+mn-ea"/>
                <a:cs typeface="+mn-cs"/>
              </a:rPr>
              <a:t>Pourquoi notre futur dépend des bibliothèques de la lecture et de l’imagination : une conférence sur le devoir de chaque citoyen d’exercer son imagination et de pourvoir à ce que les autres exercent la leur </a:t>
            </a:r>
            <a:r>
              <a:rPr lang="fr-CH" sz="1200" kern="1200" dirty="0" smtClean="0">
                <a:solidFill>
                  <a:schemeClr val="tx1"/>
                </a:solidFill>
                <a:effectLst/>
                <a:latin typeface="+mn-lt"/>
                <a:ea typeface="+mn-ea"/>
                <a:cs typeface="+mn-cs"/>
              </a:rPr>
              <a:t>[en ligne]. [S.l.] : Au Diable Vauvert. [Consultéle15août2016]. ISBN978-2-84626-946-9. Disponible à l’adresse :</a:t>
            </a:r>
            <a:r>
              <a:rPr lang="fr-CH" sz="1200" kern="1200" baseline="0" dirty="0" smtClean="0">
                <a:solidFill>
                  <a:schemeClr val="tx1"/>
                </a:solidFill>
                <a:effectLst/>
                <a:latin typeface="+mn-lt"/>
                <a:ea typeface="+mn-ea"/>
                <a:cs typeface="+mn-cs"/>
              </a:rPr>
              <a:t> </a:t>
            </a:r>
            <a:r>
              <a:rPr lang="fr-CH" sz="1200" u="sng" kern="1200" baseline="0" dirty="0" smtClean="0">
                <a:solidFill>
                  <a:schemeClr val="tx1"/>
                </a:solidFill>
                <a:effectLst/>
                <a:latin typeface="+mn-lt"/>
                <a:ea typeface="+mn-ea"/>
                <a:cs typeface="+mn-cs"/>
              </a:rPr>
              <a:t>http://www.crlbn.fr/wp-content/uploads/2014/12/Neil-Gaiman_Pourquoi-notre-futur-depend-des-bibliotheques_2014.pdf</a:t>
            </a:r>
            <a:endParaRPr lang="fr-CH" b="1" u="sng"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sz="1200" kern="1200" dirty="0" smtClean="0">
                <a:solidFill>
                  <a:schemeClr val="tx1"/>
                </a:solidFill>
                <a:effectLst/>
                <a:latin typeface="+mn-lt"/>
                <a:ea typeface="+mn-ea"/>
                <a:cs typeface="+mn-cs"/>
              </a:rPr>
              <a:t>IFLA/UNESCO (éd.), 2002. </a:t>
            </a:r>
            <a:r>
              <a:rPr lang="fr-CH" sz="1200" i="1" kern="1200" dirty="0" smtClean="0">
                <a:solidFill>
                  <a:schemeClr val="tx1"/>
                </a:solidFill>
                <a:effectLst/>
                <a:latin typeface="+mn-lt"/>
                <a:ea typeface="+mn-ea"/>
                <a:cs typeface="+mn-cs"/>
              </a:rPr>
              <a:t>Les services de la bibliothèque publique: principes directeurs de l’IFLA/UNESCO</a:t>
            </a:r>
            <a:r>
              <a:rPr lang="fr-CH" sz="1200" kern="1200" dirty="0" smtClean="0">
                <a:solidFill>
                  <a:schemeClr val="tx1"/>
                </a:solidFill>
                <a:effectLst/>
                <a:latin typeface="+mn-lt"/>
                <a:ea typeface="+mn-ea"/>
                <a:cs typeface="+mn-cs"/>
              </a:rPr>
              <a:t>. Paris : ABF Association des bibliothécaires français. Médiathèmes, 3. ISBN 978-2-900177-21-1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CH" dirty="0" smtClean="0"/>
          </a:p>
          <a:p>
            <a:r>
              <a:rPr lang="fr-CH" b="1" dirty="0" smtClean="0"/>
              <a:t>A lire pour aller plus loin</a:t>
            </a:r>
            <a:r>
              <a:rPr lang="fr-CH" b="1" baseline="0" dirty="0" smtClean="0"/>
              <a:t> </a:t>
            </a:r>
            <a:r>
              <a:rPr lang="fr-CH" b="0" baseline="0" dirty="0" smtClean="0"/>
              <a:t>: </a:t>
            </a:r>
          </a:p>
          <a:p>
            <a:endParaRPr lang="fr-CH" b="0" dirty="0" smtClean="0"/>
          </a:p>
          <a:p>
            <a:r>
              <a:rPr lang="fr-CH" b="0" dirty="0" smtClean="0"/>
              <a:t>Une étude menée dans le contexte de l’apartheid en Afrique du Sud, intitulée The shift from apartheid to democracy : issues and impacts on public libraries in Cape Town a pu mettre en avant que le fait d’offrir un accès à l’information pour les citoyens favorisait largement la progression de la démocratie, la bibliothèque ayant donc un rôle à la fois social et politique pour la société.</a:t>
            </a:r>
          </a:p>
          <a:p>
            <a:endParaRPr lang="fr-CH"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BROWN, Nicole, 2004. The shift from apartheid to democracy : issues and impacts on public libraries in Cape Town. </a:t>
            </a:r>
            <a:r>
              <a:rPr lang="fr-CH" sz="1200" i="1" kern="1200" dirty="0" smtClean="0">
                <a:solidFill>
                  <a:schemeClr val="tx1"/>
                </a:solidFill>
                <a:effectLst/>
                <a:latin typeface="+mn-lt"/>
                <a:ea typeface="+mn-ea"/>
                <a:cs typeface="+mn-cs"/>
              </a:rPr>
              <a:t>Libri. </a:t>
            </a:r>
            <a:r>
              <a:rPr lang="fr-CH" sz="1200" kern="1200" dirty="0" smtClean="0">
                <a:solidFill>
                  <a:schemeClr val="tx1"/>
                </a:solidFill>
                <a:effectLst/>
                <a:latin typeface="+mn-lt"/>
                <a:ea typeface="+mn-ea"/>
                <a:cs typeface="+mn-cs"/>
              </a:rPr>
              <a:t>2004, vol. 54, pp. 169-178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Article accessible par abonnement. Téléchargeable en </a:t>
            </a:r>
            <a:r>
              <a:rPr lang="fr-FR" sz="1200" i="1" kern="1200" dirty="0" err="1" smtClean="0">
                <a:solidFill>
                  <a:schemeClr val="tx1"/>
                </a:solidFill>
                <a:effectLst/>
                <a:latin typeface="+mn-lt"/>
                <a:ea typeface="+mn-ea"/>
                <a:cs typeface="+mn-cs"/>
              </a:rPr>
              <a:t>pdf</a:t>
            </a:r>
            <a:r>
              <a:rPr lang="fr-FR" sz="1200" i="1" kern="1200" dirty="0" smtClean="0">
                <a:solidFill>
                  <a:schemeClr val="tx1"/>
                </a:solidFill>
                <a:effectLst/>
                <a:latin typeface="+mn-lt"/>
                <a:ea typeface="+mn-ea"/>
                <a:cs typeface="+mn-cs"/>
              </a:rPr>
              <a:t> à la BCU-Fribourg.  </a:t>
            </a:r>
            <a:endParaRPr lang="fr-CH"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dirty="0" smtClean="0"/>
          </a:p>
          <a:p>
            <a:endParaRPr lang="fr-CH" b="0"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6</a:t>
            </a:fld>
            <a:endParaRPr lang="fr-CH"/>
          </a:p>
        </p:txBody>
      </p:sp>
    </p:spTree>
    <p:extLst>
      <p:ext uri="{BB962C8B-B14F-4D97-AF65-F5344CB8AC3E}">
        <p14:creationId xmlns:p14="http://schemas.microsoft.com/office/powerpoint/2010/main" val="23893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Les</a:t>
            </a:r>
            <a:r>
              <a:rPr lang="fr-CH" baseline="0" dirty="0" smtClean="0"/>
              <a:t> bibliothèques fribourgeoises proposent de nombreuses des activités culturelles et ludiques destinées à tous les âges: </a:t>
            </a:r>
          </a:p>
          <a:p>
            <a:pPr marL="171450" indent="-171450">
              <a:buFont typeface="Arial" panose="020B0604020202020204" pitchFamily="34" charset="0"/>
              <a:buChar char="•"/>
            </a:pPr>
            <a:r>
              <a:rPr lang="fr-CH" baseline="0" dirty="0" smtClean="0"/>
              <a:t>Né pour lire</a:t>
            </a:r>
          </a:p>
          <a:p>
            <a:pPr marL="171450" indent="-171450">
              <a:buFont typeface="Arial" panose="020B0604020202020204" pitchFamily="34" charset="0"/>
              <a:buChar char="•"/>
            </a:pPr>
            <a:r>
              <a:rPr lang="fr-CH" baseline="0" dirty="0" smtClean="0"/>
              <a:t>Heure du conte</a:t>
            </a:r>
          </a:p>
          <a:p>
            <a:pPr marL="171450" indent="-171450">
              <a:buFont typeface="Arial" panose="020B0604020202020204" pitchFamily="34" charset="0"/>
              <a:buChar char="•"/>
            </a:pPr>
            <a:r>
              <a:rPr lang="fr-CH" baseline="0" dirty="0" smtClean="0"/>
              <a:t>Ateliers philo</a:t>
            </a:r>
          </a:p>
          <a:p>
            <a:pPr marL="171450" indent="-171450">
              <a:buFont typeface="Arial" panose="020B0604020202020204" pitchFamily="34" charset="0"/>
              <a:buChar char="•"/>
            </a:pPr>
            <a:r>
              <a:rPr lang="fr-CH" baseline="0" dirty="0" smtClean="0"/>
              <a:t>Ateliers de bricolage</a:t>
            </a:r>
          </a:p>
          <a:p>
            <a:pPr marL="171450" indent="-171450">
              <a:buFont typeface="Arial" panose="020B0604020202020204" pitchFamily="34" charset="0"/>
              <a:buChar char="•"/>
            </a:pPr>
            <a:r>
              <a:rPr lang="fr-CH" baseline="0" dirty="0" smtClean="0"/>
              <a:t>Lecture Académie</a:t>
            </a:r>
          </a:p>
          <a:p>
            <a:pPr marL="171450" indent="-171450">
              <a:buFont typeface="Arial" panose="020B0604020202020204" pitchFamily="34" charset="0"/>
              <a:buChar char="•"/>
            </a:pPr>
            <a:r>
              <a:rPr lang="fr-CH" baseline="0" dirty="0" smtClean="0"/>
              <a:t>Expositions</a:t>
            </a:r>
          </a:p>
          <a:p>
            <a:pPr marL="171450" indent="-171450">
              <a:buFont typeface="Arial" panose="020B0604020202020204" pitchFamily="34" charset="0"/>
              <a:buChar char="•"/>
            </a:pPr>
            <a:r>
              <a:rPr lang="fr-CH" baseline="0" dirty="0" smtClean="0"/>
              <a:t>Lectures</a:t>
            </a:r>
          </a:p>
          <a:p>
            <a:pPr marL="171450" indent="-171450">
              <a:buFont typeface="Arial" panose="020B0604020202020204" pitchFamily="34" charset="0"/>
              <a:buChar char="•"/>
            </a:pPr>
            <a:r>
              <a:rPr lang="fr-CH" baseline="0" dirty="0" smtClean="0"/>
              <a:t>….</a:t>
            </a:r>
          </a:p>
          <a:p>
            <a:pPr marL="171450" indent="-171450">
              <a:buFont typeface="Arial" panose="020B0604020202020204" pitchFamily="34" charset="0"/>
              <a:buChar char="•"/>
            </a:pPr>
            <a:endParaRPr lang="fr-CH" baseline="0" dirty="0" smtClean="0"/>
          </a:p>
          <a:p>
            <a:pPr marL="0" indent="0">
              <a:buFont typeface="Arial" panose="020B0604020202020204" pitchFamily="34" charset="0"/>
              <a:buNone/>
            </a:pPr>
            <a:r>
              <a:rPr lang="fr-CH" baseline="0" dirty="0" smtClean="0"/>
              <a:t>Ces activités concourent à une vie culturelle cantonale foisonnante et à l’intégration sociale de tous les citoyens par des échanges interculturels et intergénérationnels.</a:t>
            </a:r>
          </a:p>
          <a:p>
            <a:pPr marL="0" indent="0">
              <a:buFont typeface="Arial" panose="020B0604020202020204" pitchFamily="34" charset="0"/>
              <a:buNone/>
            </a:pPr>
            <a:endParaRPr lang="fr-CH" baseline="0" dirty="0" smtClean="0"/>
          </a:p>
          <a:p>
            <a:pPr marL="0" indent="0">
              <a:buFont typeface="Arial" panose="020B0604020202020204" pitchFamily="34" charset="0"/>
              <a:buNone/>
            </a:pPr>
            <a:r>
              <a:rPr lang="fr-CH" baseline="0" dirty="0" smtClean="0"/>
              <a:t>De par leur connaissance de la production littéraire et documentaire pour enfants, jeunes et adultes, les bibliothécaires sont des interlocutrices privilégiées pour guider les lecteurs dans leurs choix de lecture en fonction de leurs goûts et besoins. Les liens humains qu’elles créent avec les lecteurs leur permettent de constituer des collections cohérentes et réellement adaptées à l’âge, aux besoins et aux goûts de chacun. </a:t>
            </a:r>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7</a:t>
            </a:fld>
            <a:endParaRPr lang="fr-CH"/>
          </a:p>
        </p:txBody>
      </p:sp>
    </p:spTree>
    <p:extLst>
      <p:ext uri="{BB962C8B-B14F-4D97-AF65-F5344CB8AC3E}">
        <p14:creationId xmlns:p14="http://schemas.microsoft.com/office/powerpoint/2010/main" val="117605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8</a:t>
            </a:fld>
            <a:endParaRPr lang="fr-CH"/>
          </a:p>
        </p:txBody>
      </p:sp>
    </p:spTree>
    <p:extLst>
      <p:ext uri="{BB962C8B-B14F-4D97-AF65-F5344CB8AC3E}">
        <p14:creationId xmlns:p14="http://schemas.microsoft.com/office/powerpoint/2010/main" val="268700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Cette slide est à disposition de la bibliothécaire</a:t>
            </a:r>
            <a:r>
              <a:rPr lang="fr-CH" baseline="0" dirty="0" smtClean="0"/>
              <a:t> qui effectue la présentation. Elle est destinée à permettre de situer sa propre bibliothèque par rapport aux informations précédemment citées. Par exemple: heures d’ouverture, accès internet, fréquentation, surface disponibles, collaboration avec les enseignants. </a:t>
            </a:r>
          </a:p>
          <a:p>
            <a:endParaRPr lang="fr-CH" baseline="0" dirty="0" smtClean="0"/>
          </a:p>
          <a:p>
            <a:r>
              <a:rPr lang="fr-CH" baseline="0" dirty="0" smtClean="0"/>
              <a:t>Elle doit permettre à votre interlocuteur de prendre connaissance de votre situation spécifique dans le paysage des bibliothèques suisses et fribourgeoises. </a:t>
            </a:r>
            <a:endParaRPr lang="fr-CH"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9</a:t>
            </a:fld>
            <a:endParaRPr lang="fr-CH"/>
          </a:p>
        </p:txBody>
      </p:sp>
    </p:spTree>
    <p:extLst>
      <p:ext uri="{BB962C8B-B14F-4D97-AF65-F5344CB8AC3E}">
        <p14:creationId xmlns:p14="http://schemas.microsoft.com/office/powerpoint/2010/main" val="419409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smtClean="0"/>
              <a:t>Modifiez le style du titre</a:t>
            </a:r>
            <a:endParaRPr lang="de-CH"/>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CH"/>
          </a:p>
        </p:txBody>
      </p:sp>
      <p:sp>
        <p:nvSpPr>
          <p:cNvPr id="4" name="Espace réservé de la date 3"/>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47799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e la date 3"/>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212049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488951"/>
            <a:ext cx="1157288" cy="10401300"/>
          </a:xfrm>
        </p:spPr>
        <p:txBody>
          <a:bodyPr vert="eaVert"/>
          <a:lstStyle/>
          <a:p>
            <a:r>
              <a:rPr lang="fr-FR" smtClean="0"/>
              <a:t>Modifiez le style du titre</a:t>
            </a:r>
            <a:endParaRPr lang="de-CH"/>
          </a:p>
        </p:txBody>
      </p:sp>
      <p:sp>
        <p:nvSpPr>
          <p:cNvPr id="3" name="Espace réservé du texte vertical 2"/>
          <p:cNvSpPr>
            <a:spLocks noGrp="1"/>
          </p:cNvSpPr>
          <p:nvPr>
            <p:ph type="body" orient="vert" idx="1"/>
          </p:nvPr>
        </p:nvSpPr>
        <p:spPr>
          <a:xfrm>
            <a:off x="257175" y="488951"/>
            <a:ext cx="3357563" cy="10401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e la date 3"/>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384522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e la date 3"/>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91793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smtClean="0"/>
              <a:t>Modifiez le style du titre</a:t>
            </a:r>
            <a:endParaRPr lang="de-CH"/>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125812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CH"/>
          </a:p>
        </p:txBody>
      </p:sp>
      <p:sp>
        <p:nvSpPr>
          <p:cNvPr id="3" name="Espace réservé du contenu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u contenu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Espace réservé de la date 4"/>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380699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1524000"/>
          </a:xfrm>
        </p:spPr>
        <p:txBody>
          <a:bodyPr/>
          <a:lstStyle>
            <a:lvl1pPr>
              <a:defRPr/>
            </a:lvl1pPr>
          </a:lstStyle>
          <a:p>
            <a:r>
              <a:rPr lang="fr-FR" smtClean="0"/>
              <a:t>Modifiez le style du titre</a:t>
            </a:r>
            <a:endParaRPr lang="de-CH"/>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7" name="Espace réservé de la date 6"/>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8" name="Espace réservé du pied de page 7"/>
          <p:cNvSpPr>
            <a:spLocks noGrp="1"/>
          </p:cNvSpPr>
          <p:nvPr>
            <p:ph type="ftr" sz="quarter" idx="11"/>
          </p:nvPr>
        </p:nvSpPr>
        <p:spPr/>
        <p:txBody>
          <a:bodyPr/>
          <a:lstStyle/>
          <a:p>
            <a:endParaRPr lang="de-CH"/>
          </a:p>
        </p:txBody>
      </p:sp>
      <p:sp>
        <p:nvSpPr>
          <p:cNvPr id="9" name="Espace réservé du numéro de diapositive 8"/>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307120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CH"/>
          </a:p>
        </p:txBody>
      </p:sp>
      <p:sp>
        <p:nvSpPr>
          <p:cNvPr id="3" name="Espace réservé de la date 2"/>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4" name="Espace réservé du pied de page 3"/>
          <p:cNvSpPr>
            <a:spLocks noGrp="1"/>
          </p:cNvSpPr>
          <p:nvPr>
            <p:ph type="ftr" sz="quarter" idx="11"/>
          </p:nvPr>
        </p:nvSpPr>
        <p:spPr/>
        <p:txBody>
          <a:bodyPr/>
          <a:lstStyle/>
          <a:p>
            <a:endParaRPr lang="de-CH"/>
          </a:p>
        </p:txBody>
      </p:sp>
      <p:sp>
        <p:nvSpPr>
          <p:cNvPr id="5" name="Espace réservé du numéro de diapositive 4"/>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355961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3" name="Espace réservé du pied de page 2"/>
          <p:cNvSpPr>
            <a:spLocks noGrp="1"/>
          </p:cNvSpPr>
          <p:nvPr>
            <p:ph type="ftr" sz="quarter" idx="11"/>
          </p:nvPr>
        </p:nvSpPr>
        <p:spPr/>
        <p:txBody>
          <a:bodyPr/>
          <a:lstStyle/>
          <a:p>
            <a:endParaRPr lang="de-CH"/>
          </a:p>
        </p:txBody>
      </p:sp>
      <p:sp>
        <p:nvSpPr>
          <p:cNvPr id="4" name="Espace réservé du numéro de diapositive 3"/>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145467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smtClean="0"/>
              <a:t>Modifiez le style du titre</a:t>
            </a:r>
            <a:endParaRPr lang="de-CH"/>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214636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smtClean="0"/>
              <a:t>Modifiez le style du titre</a:t>
            </a:r>
            <a:endParaRPr lang="de-CH"/>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24937E6-713B-4C9C-B585-1918C82F8760}" type="datetimeFigureOut">
              <a:rPr lang="de-CH" smtClean="0"/>
              <a:pPr/>
              <a:t>13.01.2017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B943CAAD-0AA4-45FB-8B5E-D2824038ABC5}" type="slidenum">
              <a:rPr lang="de-CH" smtClean="0"/>
              <a:pPr/>
              <a:t>‹N°›</a:t>
            </a:fld>
            <a:endParaRPr lang="de-CH"/>
          </a:p>
        </p:txBody>
      </p:sp>
    </p:spTree>
    <p:extLst>
      <p:ext uri="{BB962C8B-B14F-4D97-AF65-F5344CB8AC3E}">
        <p14:creationId xmlns:p14="http://schemas.microsoft.com/office/powerpoint/2010/main" val="150928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smtClean="0"/>
              <a:t>Modifiez le style du titre</a:t>
            </a:r>
            <a:endParaRPr lang="de-CH"/>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24937E6-713B-4C9C-B585-1918C82F8760}" type="datetimeFigureOut">
              <a:rPr lang="de-CH" smtClean="0"/>
              <a:pPr/>
              <a:t>13.01.2017</a:t>
            </a:fld>
            <a:endParaRPr lang="de-CH"/>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943CAAD-0AA4-45FB-8B5E-D2824038ABC5}" type="slidenum">
              <a:rPr lang="de-CH" smtClean="0"/>
              <a:pPr/>
              <a:t>‹N°›</a:t>
            </a:fld>
            <a:endParaRPr lang="de-CH"/>
          </a:p>
        </p:txBody>
      </p:sp>
    </p:spTree>
    <p:extLst>
      <p:ext uri="{BB962C8B-B14F-4D97-AF65-F5344CB8AC3E}">
        <p14:creationId xmlns:p14="http://schemas.microsoft.com/office/powerpoint/2010/main" val="863483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04664" y="179512"/>
            <a:ext cx="6014990" cy="8730000"/>
          </a:xfrm>
          <a:prstGeom prst="rect">
            <a:avLst/>
          </a:prstGeom>
        </p:spPr>
      </p:pic>
    </p:spTree>
    <p:extLst>
      <p:ext uri="{BB962C8B-B14F-4D97-AF65-F5344CB8AC3E}">
        <p14:creationId xmlns:p14="http://schemas.microsoft.com/office/powerpoint/2010/main" val="1688018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37679" y="234488"/>
            <a:ext cx="6015657" cy="8730000"/>
          </a:xfrm>
          <a:prstGeom prst="rect">
            <a:avLst/>
          </a:prstGeom>
        </p:spPr>
      </p:pic>
    </p:spTree>
    <p:extLst>
      <p:ext uri="{BB962C8B-B14F-4D97-AF65-F5344CB8AC3E}">
        <p14:creationId xmlns:p14="http://schemas.microsoft.com/office/powerpoint/2010/main" val="1824439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548680" y="234488"/>
            <a:ext cx="5827784" cy="8730000"/>
          </a:xfrm>
          <a:prstGeom prst="rect">
            <a:avLst/>
          </a:prstGeom>
        </p:spPr>
      </p:pic>
    </p:spTree>
    <p:extLst>
      <p:ext uri="{BB962C8B-B14F-4D97-AF65-F5344CB8AC3E}">
        <p14:creationId xmlns:p14="http://schemas.microsoft.com/office/powerpoint/2010/main" val="1389917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76672" y="236239"/>
            <a:ext cx="5871600" cy="8742085"/>
          </a:xfrm>
          <a:prstGeom prst="rect">
            <a:avLst/>
          </a:prstGeom>
        </p:spPr>
      </p:pic>
    </p:spTree>
    <p:extLst>
      <p:ext uri="{BB962C8B-B14F-4D97-AF65-F5344CB8AC3E}">
        <p14:creationId xmlns:p14="http://schemas.microsoft.com/office/powerpoint/2010/main" val="1384171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76672" y="251519"/>
            <a:ext cx="5871600" cy="8700032"/>
          </a:xfrm>
          <a:prstGeom prst="rect">
            <a:avLst/>
          </a:prstGeom>
        </p:spPr>
      </p:pic>
    </p:spTree>
    <p:extLst>
      <p:ext uri="{BB962C8B-B14F-4D97-AF65-F5344CB8AC3E}">
        <p14:creationId xmlns:p14="http://schemas.microsoft.com/office/powerpoint/2010/main" val="2492792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76672" y="206970"/>
            <a:ext cx="5871600" cy="8773656"/>
          </a:xfrm>
          <a:prstGeom prst="rect">
            <a:avLst/>
          </a:prstGeom>
        </p:spPr>
      </p:pic>
    </p:spTree>
    <p:extLst>
      <p:ext uri="{BB962C8B-B14F-4D97-AF65-F5344CB8AC3E}">
        <p14:creationId xmlns:p14="http://schemas.microsoft.com/office/powerpoint/2010/main" val="4211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548680" y="234488"/>
            <a:ext cx="5871386" cy="8730000"/>
          </a:xfrm>
          <a:prstGeom prst="rect">
            <a:avLst/>
          </a:prstGeom>
        </p:spPr>
      </p:pic>
    </p:spTree>
    <p:extLst>
      <p:ext uri="{BB962C8B-B14F-4D97-AF65-F5344CB8AC3E}">
        <p14:creationId xmlns:p14="http://schemas.microsoft.com/office/powerpoint/2010/main" val="2627923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548680" y="234488"/>
            <a:ext cx="5876287" cy="8730000"/>
          </a:xfrm>
          <a:prstGeom prst="rect">
            <a:avLst/>
          </a:prstGeom>
        </p:spPr>
      </p:pic>
    </p:spTree>
    <p:extLst>
      <p:ext uri="{BB962C8B-B14F-4D97-AF65-F5344CB8AC3E}">
        <p14:creationId xmlns:p14="http://schemas.microsoft.com/office/powerpoint/2010/main" val="2957041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Ma bibliothèque</a:t>
            </a:r>
            <a:endParaRPr lang="fr-CH" dirty="0"/>
          </a:p>
        </p:txBody>
      </p:sp>
      <p:sp>
        <p:nvSpPr>
          <p:cNvPr id="3" name="Espace réservé du contenu 2"/>
          <p:cNvSpPr>
            <a:spLocks noGrp="1"/>
          </p:cNvSpPr>
          <p:nvPr>
            <p:ph idx="1"/>
          </p:nvPr>
        </p:nvSpPr>
        <p:spPr/>
        <p:txBody>
          <a:bodyPr/>
          <a:lstStyle/>
          <a:p>
            <a:r>
              <a:rPr lang="fr-CH" dirty="0" smtClean="0"/>
              <a:t>Cette slide est à la disposition de la bibliothèque </a:t>
            </a:r>
            <a:endParaRPr lang="fr-CH" dirty="0"/>
          </a:p>
        </p:txBody>
      </p:sp>
    </p:spTree>
    <p:extLst>
      <p:ext uri="{BB962C8B-B14F-4D97-AF65-F5344CB8AC3E}">
        <p14:creationId xmlns:p14="http://schemas.microsoft.com/office/powerpoint/2010/main" val="103512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1130</Words>
  <Application>Microsoft Office PowerPoint</Application>
  <PresentationFormat>Affichage à l'écran (4:3)</PresentationFormat>
  <Paragraphs>120</Paragraphs>
  <Slides>9</Slides>
  <Notes>9</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 bibliothèque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Jeanne Deillon</dc:creator>
  <cp:lastModifiedBy>Joye Angélique</cp:lastModifiedBy>
  <cp:revision>64</cp:revision>
  <dcterms:created xsi:type="dcterms:W3CDTF">2016-12-14T12:07:30Z</dcterms:created>
  <dcterms:modified xsi:type="dcterms:W3CDTF">2017-01-13T09:56:09Z</dcterms:modified>
</cp:coreProperties>
</file>