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6858000" cy="9144000" type="screen4x3"/>
  <p:notesSz cx="6799263" cy="9929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9708" autoAdjust="0"/>
  </p:normalViewPr>
  <p:slideViewPr>
    <p:cSldViewPr showGuides="1">
      <p:cViewPr varScale="1">
        <p:scale>
          <a:sx n="42" d="100"/>
          <a:sy n="42" d="100"/>
        </p:scale>
        <p:origin x="-4104" y="-102"/>
      </p:cViewPr>
      <p:guideLst>
        <p:guide orient="horz" pos="2880"/>
        <p:guide pos="2160"/>
      </p:guideLst>
    </p:cSldViewPr>
  </p:slideViewPr>
  <p:notesTextViewPr>
    <p:cViewPr>
      <p:scale>
        <a:sx n="1" d="1"/>
        <a:sy n="1" d="1"/>
      </p:scale>
      <p:origin x="0" y="252"/>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347" cy="496491"/>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1342" y="0"/>
            <a:ext cx="2946347" cy="496491"/>
          </a:xfrm>
          <a:prstGeom prst="rect">
            <a:avLst/>
          </a:prstGeom>
        </p:spPr>
        <p:txBody>
          <a:bodyPr vert="horz" lIns="91440" tIns="45720" rIns="91440" bIns="45720" rtlCol="0"/>
          <a:lstStyle>
            <a:lvl1pPr algn="r">
              <a:defRPr sz="1200"/>
            </a:lvl1pPr>
          </a:lstStyle>
          <a:p>
            <a:fld id="{12285A05-CF6A-A847-8BA4-6A93E7A05816}" type="datetimeFigureOut">
              <a:rPr lang="fr-FR" smtClean="0"/>
              <a:t>19/05/2017</a:t>
            </a:fld>
            <a:endParaRPr lang="fr-FR"/>
          </a:p>
        </p:txBody>
      </p:sp>
      <p:sp>
        <p:nvSpPr>
          <p:cNvPr id="4" name="Espace réservé de l'image des diapositives 3"/>
          <p:cNvSpPr>
            <a:spLocks noGrp="1" noRot="1" noChangeAspect="1"/>
          </p:cNvSpPr>
          <p:nvPr>
            <p:ph type="sldImg" idx="2"/>
          </p:nvPr>
        </p:nvSpPr>
        <p:spPr>
          <a:xfrm>
            <a:off x="2003425" y="744538"/>
            <a:ext cx="2792413" cy="37242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927" y="4716661"/>
            <a:ext cx="5439410" cy="4468416"/>
          </a:xfrm>
          <a:prstGeom prst="rect">
            <a:avLst/>
          </a:prstGeom>
        </p:spPr>
        <p:txBody>
          <a:bodyPr vert="horz" lIns="91440" tIns="45720" rIns="91440" bIns="45720" rtlCol="0"/>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fr-FR"/>
          </a:p>
        </p:txBody>
      </p:sp>
      <p:sp>
        <p:nvSpPr>
          <p:cNvPr id="6" name="Espace réservé du pied de page 5"/>
          <p:cNvSpPr>
            <a:spLocks noGrp="1"/>
          </p:cNvSpPr>
          <p:nvPr>
            <p:ph type="ftr" sz="quarter" idx="4"/>
          </p:nvPr>
        </p:nvSpPr>
        <p:spPr>
          <a:xfrm>
            <a:off x="0" y="9431599"/>
            <a:ext cx="2946347" cy="496491"/>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1342" y="9431599"/>
            <a:ext cx="2946347" cy="496491"/>
          </a:xfrm>
          <a:prstGeom prst="rect">
            <a:avLst/>
          </a:prstGeom>
        </p:spPr>
        <p:txBody>
          <a:bodyPr vert="horz" lIns="91440" tIns="45720" rIns="91440" bIns="45720" rtlCol="0" anchor="b"/>
          <a:lstStyle>
            <a:lvl1pPr algn="r">
              <a:defRPr sz="1200"/>
            </a:lvl1pPr>
          </a:lstStyle>
          <a:p>
            <a:fld id="{328EF169-F31C-EA44-A8C0-263965A90381}" type="slidenum">
              <a:rPr lang="fr-FR" smtClean="0"/>
              <a:t>‹N°›</a:t>
            </a:fld>
            <a:endParaRPr lang="fr-FR"/>
          </a:p>
        </p:txBody>
      </p:sp>
    </p:spTree>
    <p:extLst>
      <p:ext uri="{BB962C8B-B14F-4D97-AF65-F5344CB8AC3E}">
        <p14:creationId xmlns:p14="http://schemas.microsoft.com/office/powerpoint/2010/main" val="83841039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karakter.ch/"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doc.rero.ch/record/278068" TargetMode="External"/><Relationship Id="rId4" Type="http://schemas.openxmlformats.org/officeDocument/2006/relationships/hyperlink" Target="http://context.reverso.net/traduction/allemand-francais/herunter+ladbare"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context.reverso.net/traduction/allemand-francais/Wirtschaftst%C3%A4tigkeit"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bibliovalais.ch/valais/acceder-internet-10.htm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vs.ch/web/acf/statpop"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de-CH" sz="1200" b="1" kern="1200" dirty="0" smtClean="0">
                <a:solidFill>
                  <a:schemeClr val="tx1"/>
                </a:solidFill>
                <a:effectLst/>
                <a:latin typeface="+mn-lt"/>
                <a:ea typeface="+mn-ea"/>
                <a:cs typeface="+mn-cs"/>
              </a:rPr>
              <a:t>Geschichtliches zum Projekt</a:t>
            </a:r>
            <a:endParaRPr lang="fr-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Anlässlich des </a:t>
            </a:r>
            <a:r>
              <a:rPr lang="de-CH" sz="1200" i="1" kern="1200" dirty="0" smtClean="0">
                <a:solidFill>
                  <a:schemeClr val="tx1"/>
                </a:solidFill>
                <a:effectLst/>
                <a:latin typeface="+mn-lt"/>
                <a:ea typeface="+mn-ea"/>
                <a:cs typeface="+mn-cs"/>
              </a:rPr>
              <a:t>Bibliothekabends 2015</a:t>
            </a:r>
            <a:r>
              <a:rPr lang="de-CH" sz="1200" kern="1200" dirty="0" smtClean="0">
                <a:solidFill>
                  <a:schemeClr val="tx1"/>
                </a:solidFill>
                <a:effectLst/>
                <a:latin typeface="+mn-lt"/>
                <a:ea typeface="+mn-ea"/>
                <a:cs typeface="+mn-cs"/>
              </a:rPr>
              <a:t> haben die Mitglieder der VFB im Rahmen eines Workshops Überlegungen zur Öffentlichkeitsarbeit der Vereinigung angestellt. In dieser Diskussion zeigte sich ein starkes Bedürfnis nach einer gemeinsamen Strategie, um ein stichhaltiges </a:t>
            </a:r>
            <a:r>
              <a:rPr lang="de-CH" sz="1200" kern="1200" dirty="0" err="1" smtClean="0">
                <a:solidFill>
                  <a:schemeClr val="tx1"/>
                </a:solidFill>
                <a:effectLst/>
                <a:latin typeface="+mn-lt"/>
                <a:ea typeface="+mn-ea"/>
                <a:cs typeface="+mn-cs"/>
              </a:rPr>
              <a:t>Argumentarium</a:t>
            </a:r>
            <a:r>
              <a:rPr lang="de-CH" sz="1200" kern="1200" dirty="0" smtClean="0">
                <a:solidFill>
                  <a:schemeClr val="tx1"/>
                </a:solidFill>
                <a:effectLst/>
                <a:latin typeface="+mn-lt"/>
                <a:ea typeface="+mn-ea"/>
                <a:cs typeface="+mn-cs"/>
              </a:rPr>
              <a:t> für die bessere Sichtbarkeit von Bibliotheken in der Öffentlichkeit zu entwickeln. Eines der dafür vorgeschlagenen Mittel war die Konzeption eines informativen Flyer-Dokumentes. Diesem </a:t>
            </a:r>
            <a:r>
              <a:rPr lang="de-CH" sz="1200" i="1" kern="1200" dirty="0" smtClean="0">
                <a:solidFill>
                  <a:schemeClr val="tx1"/>
                </a:solidFill>
                <a:effectLst/>
                <a:latin typeface="+mn-lt"/>
                <a:ea typeface="+mn-ea"/>
                <a:cs typeface="+mn-cs"/>
              </a:rPr>
              <a:t>Bibliothekabend</a:t>
            </a:r>
            <a:r>
              <a:rPr lang="de-CH" sz="1200" kern="1200" dirty="0" smtClean="0">
                <a:solidFill>
                  <a:schemeClr val="tx1"/>
                </a:solidFill>
                <a:effectLst/>
                <a:latin typeface="+mn-lt"/>
                <a:ea typeface="+mn-ea"/>
                <a:cs typeface="+mn-cs"/>
              </a:rPr>
              <a:t> folgend, hat der VFB mit Sophie Menétrey, einer Fachhochschulstudentin</a:t>
            </a:r>
            <a:r>
              <a:rPr lang="de-CH" sz="1200" kern="1200" baseline="0" dirty="0" smtClean="0">
                <a:solidFill>
                  <a:schemeClr val="tx1"/>
                </a:solidFill>
                <a:effectLst/>
                <a:latin typeface="+mn-lt"/>
                <a:ea typeface="+mn-ea"/>
                <a:cs typeface="+mn-cs"/>
              </a:rPr>
              <a:t> in </a:t>
            </a:r>
            <a:r>
              <a:rPr lang="de-CH" sz="1200" kern="1200" dirty="0" smtClean="0">
                <a:solidFill>
                  <a:schemeClr val="tx1"/>
                </a:solidFill>
                <a:effectLst/>
                <a:latin typeface="+mn-lt"/>
                <a:ea typeface="+mn-ea"/>
                <a:cs typeface="+mn-cs"/>
              </a:rPr>
              <a:t>Informationswissenschaft, Kontakt aufgenommen und ihr vorgeschlagen einen Inhalt für dieses Dokument im Rahmen ihrer Bachelor-Arbeit zu entwickeln. </a:t>
            </a:r>
            <a:endParaRPr lang="fr-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Zur näheren Bestimmung des Inhaltes dieses Dokumentes, wurden folgende Ziele vorgegeben:</a:t>
            </a:r>
            <a:endParaRPr lang="fr-CH"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de-CH" sz="1200" kern="1200" dirty="0" smtClean="0">
                <a:solidFill>
                  <a:schemeClr val="tx1"/>
                </a:solidFill>
                <a:effectLst/>
                <a:latin typeface="+mn-lt"/>
                <a:ea typeface="+mn-ea"/>
                <a:cs typeface="+mn-cs"/>
              </a:rPr>
              <a:t>Analyse der Charakteristika der Umwelt, in der sich öffentliche und Schulbibliotheken bewegen.</a:t>
            </a:r>
            <a:endParaRPr lang="fr-CH"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de-CH" sz="1200" kern="1200" dirty="0" smtClean="0">
                <a:solidFill>
                  <a:schemeClr val="tx1"/>
                </a:solidFill>
                <a:effectLst/>
                <a:latin typeface="+mn-lt"/>
                <a:ea typeface="+mn-ea"/>
                <a:cs typeface="+mn-cs"/>
              </a:rPr>
              <a:t>Erstellen eines </a:t>
            </a:r>
            <a:r>
              <a:rPr lang="de-CH" sz="1200" kern="1200" dirty="0" err="1" smtClean="0">
                <a:solidFill>
                  <a:schemeClr val="tx1"/>
                </a:solidFill>
                <a:effectLst/>
                <a:latin typeface="+mn-lt"/>
                <a:ea typeface="+mn-ea"/>
                <a:cs typeface="+mn-cs"/>
              </a:rPr>
              <a:t>Argumentariums</a:t>
            </a:r>
            <a:r>
              <a:rPr lang="de-CH" sz="1200" kern="1200" dirty="0" smtClean="0">
                <a:solidFill>
                  <a:schemeClr val="tx1"/>
                </a:solidFill>
                <a:effectLst/>
                <a:latin typeface="+mn-lt"/>
                <a:ea typeface="+mn-ea"/>
                <a:cs typeface="+mn-cs"/>
              </a:rPr>
              <a:t>, das aufzeigt, welchen Mehrwert die Nutzung von öffentlichen und Schulbibliotheken bietet.</a:t>
            </a:r>
            <a:endParaRPr lang="fr-CH"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de-CH" sz="1200" kern="1200" dirty="0" smtClean="0">
                <a:solidFill>
                  <a:schemeClr val="tx1"/>
                </a:solidFill>
                <a:effectLst/>
                <a:latin typeface="+mn-lt"/>
                <a:ea typeface="+mn-ea"/>
                <a:cs typeface="+mn-cs"/>
              </a:rPr>
              <a:t>Aufzeigen von Möglichkeiten zur Promotion öffentlicher und Schul-Bibliotheken bei politischen Gesprächspartnern.</a:t>
            </a:r>
            <a:endParaRPr lang="fr-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Damit das zu erstellende Dokument sich an der freiburgischen Realität orientiert, hat Sophie Menétrey Gespräche mit mehreren Bibliothekaren und Bibliothekarinnen sowie mit kantonalen Volksvertretern und Vertreterinnen geführt.</a:t>
            </a:r>
            <a:endParaRPr lang="fr-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Das erarbeitete Dokument wurde vom Vorstand der VFB diskutiert, modifiziert und verabschiedet. Die grafische Gestaltung wurde der Freiburger Agentur « </a:t>
            </a:r>
            <a:r>
              <a:rPr lang="de-CH" sz="1200" kern="1200" dirty="0" err="1" smtClean="0">
                <a:solidFill>
                  <a:schemeClr val="tx1"/>
                </a:solidFill>
                <a:effectLst/>
                <a:latin typeface="+mn-lt"/>
                <a:ea typeface="+mn-ea"/>
                <a:cs typeface="+mn-cs"/>
              </a:rPr>
              <a:t>Karakter</a:t>
            </a:r>
            <a:r>
              <a:rPr lang="de-CH" sz="1200" kern="1200" dirty="0" smtClean="0">
                <a:solidFill>
                  <a:schemeClr val="tx1"/>
                </a:solidFill>
                <a:effectLst/>
                <a:latin typeface="+mn-lt"/>
                <a:ea typeface="+mn-ea"/>
                <a:cs typeface="+mn-cs"/>
              </a:rPr>
              <a:t> </a:t>
            </a:r>
            <a:r>
              <a:rPr lang="de-CH" sz="1200" kern="1200" dirty="0" err="1" smtClean="0">
                <a:solidFill>
                  <a:schemeClr val="tx1"/>
                </a:solidFill>
                <a:effectLst/>
                <a:latin typeface="+mn-lt"/>
                <a:ea typeface="+mn-ea"/>
                <a:cs typeface="+mn-cs"/>
              </a:rPr>
              <a:t>Graphic</a:t>
            </a:r>
            <a:r>
              <a:rPr lang="de-CH" sz="1200" kern="1200" dirty="0" smtClean="0">
                <a:solidFill>
                  <a:schemeClr val="tx1"/>
                </a:solidFill>
                <a:effectLst/>
                <a:latin typeface="+mn-lt"/>
                <a:ea typeface="+mn-ea"/>
                <a:cs typeface="+mn-cs"/>
              </a:rPr>
              <a:t> Design » anvertraut (</a:t>
            </a:r>
            <a:r>
              <a:rPr lang="de-CH" sz="1200" u="sng" kern="1200" dirty="0" smtClean="0">
                <a:solidFill>
                  <a:schemeClr val="tx1"/>
                </a:solidFill>
                <a:effectLst/>
                <a:latin typeface="+mn-lt"/>
                <a:ea typeface="+mn-ea"/>
                <a:cs typeface="+mn-cs"/>
                <a:hlinkClick r:id="rId3"/>
              </a:rPr>
              <a:t>http://karakter.ch/</a:t>
            </a:r>
            <a:r>
              <a:rPr lang="de-CH" sz="1200" kern="1200" dirty="0" smtClean="0">
                <a:solidFill>
                  <a:schemeClr val="tx1"/>
                </a:solidFill>
                <a:effectLst/>
                <a:latin typeface="+mn-lt"/>
                <a:ea typeface="+mn-ea"/>
                <a:cs typeface="+mn-cs"/>
              </a:rPr>
              <a:t>).</a:t>
            </a:r>
            <a:endParaRPr lang="fr-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Sophie </a:t>
            </a:r>
            <a:r>
              <a:rPr lang="de-CH" sz="1200" kern="1200" dirty="0" err="1" smtClean="0">
                <a:solidFill>
                  <a:schemeClr val="tx1"/>
                </a:solidFill>
                <a:effectLst/>
                <a:latin typeface="+mn-lt"/>
                <a:ea typeface="+mn-ea"/>
                <a:cs typeface="+mn-cs"/>
              </a:rPr>
              <a:t>Menétreys</a:t>
            </a:r>
            <a:r>
              <a:rPr lang="de-CH" sz="1200" kern="1200" dirty="0" smtClean="0">
                <a:solidFill>
                  <a:schemeClr val="tx1"/>
                </a:solidFill>
                <a:effectLst/>
                <a:latin typeface="+mn-lt"/>
                <a:ea typeface="+mn-ea"/>
                <a:cs typeface="+mn-cs"/>
              </a:rPr>
              <a:t> integrale Bachelor-Arbeit ist auf dem Dokumentenserver </a:t>
            </a:r>
            <a:r>
              <a:rPr lang="de-CH" sz="1200" kern="1200" dirty="0" err="1" smtClean="0">
                <a:solidFill>
                  <a:schemeClr val="tx1"/>
                </a:solidFill>
                <a:effectLst/>
                <a:latin typeface="+mn-lt"/>
                <a:ea typeface="+mn-ea"/>
                <a:cs typeface="+mn-cs"/>
              </a:rPr>
              <a:t>REROdoc</a:t>
            </a:r>
            <a:r>
              <a:rPr lang="de-CH" sz="1200" kern="1200" dirty="0" smtClean="0">
                <a:solidFill>
                  <a:schemeClr val="tx1"/>
                </a:solidFill>
                <a:effectLst/>
                <a:latin typeface="+mn-lt"/>
                <a:ea typeface="+mn-ea"/>
                <a:cs typeface="+mn-cs"/>
              </a:rPr>
              <a:t> mittels folgendem Link abrufbar und </a:t>
            </a:r>
            <a:r>
              <a:rPr lang="de-CH" sz="1200" u="none" strike="noStrike" kern="1200" dirty="0" smtClean="0">
                <a:solidFill>
                  <a:schemeClr val="tx1"/>
                </a:solidFill>
                <a:effectLst/>
                <a:latin typeface="+mn-lt"/>
                <a:ea typeface="+mn-ea"/>
                <a:cs typeface="+mn-cs"/>
                <a:hlinkClick r:id="rId4"/>
              </a:rPr>
              <a:t>herunterladbar</a:t>
            </a:r>
            <a:r>
              <a:rPr lang="de-CH" sz="1200" kern="1200" dirty="0" smtClean="0">
                <a:solidFill>
                  <a:schemeClr val="tx1"/>
                </a:solidFill>
                <a:effectLst/>
                <a:latin typeface="+mn-lt"/>
                <a:ea typeface="+mn-ea"/>
                <a:cs typeface="+mn-cs"/>
              </a:rPr>
              <a:t>: </a:t>
            </a:r>
            <a:r>
              <a:rPr lang="de-CH" sz="1200" u="sng" kern="1200" dirty="0" smtClean="0">
                <a:solidFill>
                  <a:schemeClr val="tx1"/>
                </a:solidFill>
                <a:effectLst/>
                <a:latin typeface="+mn-lt"/>
                <a:ea typeface="+mn-ea"/>
                <a:cs typeface="+mn-cs"/>
                <a:hlinkClick r:id="rId5"/>
              </a:rPr>
              <a:t>https://doc.rero.ch/record/278068</a:t>
            </a:r>
            <a:endParaRPr lang="fr-CH" sz="1200" kern="1200" dirty="0" smtClean="0">
              <a:solidFill>
                <a:schemeClr val="tx1"/>
              </a:solidFill>
              <a:effectLst/>
              <a:latin typeface="+mn-lt"/>
              <a:ea typeface="+mn-ea"/>
              <a:cs typeface="+mn-cs"/>
            </a:endParaRPr>
          </a:p>
          <a:p>
            <a:endParaRPr lang="fr-CH" dirty="0"/>
          </a:p>
        </p:txBody>
      </p:sp>
      <p:sp>
        <p:nvSpPr>
          <p:cNvPr id="4" name="Espace réservé du numéro de diapositive 3"/>
          <p:cNvSpPr>
            <a:spLocks noGrp="1"/>
          </p:cNvSpPr>
          <p:nvPr>
            <p:ph type="sldNum" sz="quarter" idx="10"/>
          </p:nvPr>
        </p:nvSpPr>
        <p:spPr/>
        <p:txBody>
          <a:bodyPr/>
          <a:lstStyle/>
          <a:p>
            <a:fld id="{328EF169-F31C-EA44-A8C0-263965A90381}" type="slidenum">
              <a:rPr lang="fr-FR" smtClean="0"/>
              <a:t>1</a:t>
            </a:fld>
            <a:endParaRPr lang="fr-FR"/>
          </a:p>
        </p:txBody>
      </p:sp>
    </p:spTree>
    <p:extLst>
      <p:ext uri="{BB962C8B-B14F-4D97-AF65-F5344CB8AC3E}">
        <p14:creationId xmlns:p14="http://schemas.microsoft.com/office/powerpoint/2010/main" val="3899638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de-CH" sz="1200" u="sng" kern="1200" dirty="0" smtClean="0">
                <a:solidFill>
                  <a:schemeClr val="tx1"/>
                </a:solidFill>
                <a:effectLst/>
                <a:latin typeface="+mn-lt"/>
                <a:ea typeface="+mn-ea"/>
                <a:cs typeface="+mn-cs"/>
              </a:rPr>
              <a:t>Punkt 1:</a:t>
            </a:r>
            <a:endParaRPr lang="fr-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„Die (…) bedeutsamsten Vorteile, die sich heraus kristallisieren lassen, sind einmal die Bibliothekbestände an sich, dann die zahlreichen Dienstleistungen, welche die Bibliotheken anbieten, so die Schulungsprogramme und die Bildungsprojekte, der erzieherischer Nutzen, der sich aus den Aufgaben der Bibliotheken ergibt, einschliesslich der Alphabetisierung der Benutzer und Benutzerinnen, sodann die Bereitstellung von Computern, das spezifische Wissen des Personals, dann die Bibliothek als Begegnungsort, die Wirkung, welche die Ausgaben der Nutzer und Nutzerinnen von Bibliotheken in den naheliegenden Lokalen und Geschäften nach sich ziehen, sodann der </a:t>
            </a:r>
            <a:r>
              <a:rPr lang="de-CH" sz="1200" b="1" kern="1200" dirty="0" smtClean="0">
                <a:solidFill>
                  <a:schemeClr val="tx1"/>
                </a:solidFill>
                <a:effectLst/>
                <a:latin typeface="+mn-lt"/>
                <a:ea typeface="+mn-ea"/>
                <a:cs typeface="+mn-cs"/>
              </a:rPr>
              <a:t>Immobilienmehrwert in der Umgebung der Bibliothek </a:t>
            </a:r>
            <a:r>
              <a:rPr lang="de-CH" sz="1200" kern="1200" dirty="0" smtClean="0">
                <a:solidFill>
                  <a:schemeClr val="tx1"/>
                </a:solidFill>
                <a:effectLst/>
                <a:latin typeface="+mn-lt"/>
                <a:ea typeface="+mn-ea"/>
                <a:cs typeface="+mn-cs"/>
              </a:rPr>
              <a:t>sowie die Partnerschaft mit dem Quartier.“ (</a:t>
            </a:r>
            <a:r>
              <a:rPr lang="de-CH" sz="1200" kern="1200" dirty="0" err="1" smtClean="0">
                <a:solidFill>
                  <a:schemeClr val="tx1"/>
                </a:solidFill>
                <a:effectLst/>
                <a:latin typeface="+mn-lt"/>
                <a:ea typeface="+mn-ea"/>
                <a:cs typeface="+mn-cs"/>
              </a:rPr>
              <a:t>Touitou</a:t>
            </a:r>
            <a:r>
              <a:rPr lang="de-CH" sz="1200" kern="1200" dirty="0" smtClean="0">
                <a:solidFill>
                  <a:schemeClr val="tx1"/>
                </a:solidFill>
                <a:effectLst/>
                <a:latin typeface="+mn-lt"/>
                <a:ea typeface="+mn-ea"/>
                <a:cs typeface="+mn-cs"/>
              </a:rPr>
              <a:t>, 2016)</a:t>
            </a:r>
            <a:endParaRPr lang="fr-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
            </a:r>
            <a:br>
              <a:rPr lang="de-CH" sz="1200" kern="1200" dirty="0" smtClean="0">
                <a:solidFill>
                  <a:schemeClr val="tx1"/>
                </a:solidFill>
                <a:effectLst/>
                <a:latin typeface="+mn-lt"/>
                <a:ea typeface="+mn-ea"/>
                <a:cs typeface="+mn-cs"/>
              </a:rPr>
            </a:br>
            <a:r>
              <a:rPr lang="de-CH" sz="1200" u="sng" kern="1200" dirty="0" smtClean="0">
                <a:solidFill>
                  <a:schemeClr val="tx1"/>
                </a:solidFill>
                <a:effectLst/>
                <a:latin typeface="+mn-lt"/>
                <a:ea typeface="+mn-ea"/>
                <a:cs typeface="+mn-cs"/>
              </a:rPr>
              <a:t>Punkt 2:</a:t>
            </a:r>
            <a:endParaRPr lang="fr-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Die Bibliothek erwirbt Dokumente, Material und Dienstleistungen. Sie tätigt Betriebsausgaben. Sie schafft Arbeitsplätze und generiert durch die Ausgaben der Mitarbeiter </a:t>
            </a:r>
            <a:r>
              <a:rPr lang="de-CH" sz="1200" u="none" strike="noStrike" kern="1200" dirty="0" smtClean="0">
                <a:solidFill>
                  <a:schemeClr val="tx1"/>
                </a:solidFill>
                <a:effectLst/>
                <a:latin typeface="+mn-lt"/>
                <a:ea typeface="+mn-ea"/>
                <a:cs typeface="+mn-cs"/>
                <a:hlinkClick r:id="rId3"/>
              </a:rPr>
              <a:t>Wirtschaftstätigkeit</a:t>
            </a:r>
            <a:r>
              <a:rPr lang="de-CH" sz="1200" kern="1200" dirty="0" smtClean="0">
                <a:solidFill>
                  <a:schemeClr val="tx1"/>
                </a:solidFill>
                <a:effectLst/>
                <a:latin typeface="+mn-lt"/>
                <a:ea typeface="+mn-ea"/>
                <a:cs typeface="+mn-cs"/>
              </a:rPr>
              <a:t> in der Gemeinde und in der Region.  Auch konsumieren die von der Bibliothek angezogenen Nutzer und Nutzerinnen zum Teil in den naheliegenden Geschäften. Schliesslich erzeugt die Gesamtheit der Tätigkeiten einer Bibliothek Steuereinnahmen (AFNOR, 2016).</a:t>
            </a:r>
          </a:p>
          <a:p>
            <a:endParaRPr lang="fr-CH" sz="1200" kern="1200" dirty="0" smtClean="0">
              <a:solidFill>
                <a:schemeClr val="tx1"/>
              </a:solidFill>
              <a:effectLst/>
              <a:latin typeface="+mn-lt"/>
              <a:ea typeface="+mn-ea"/>
              <a:cs typeface="+mn-cs"/>
            </a:endParaRPr>
          </a:p>
          <a:p>
            <a:r>
              <a:rPr lang="de-CH" sz="1200" u="sng" kern="1200" dirty="0" smtClean="0">
                <a:solidFill>
                  <a:schemeClr val="tx1"/>
                </a:solidFill>
                <a:effectLst/>
                <a:latin typeface="+mn-lt"/>
                <a:ea typeface="+mn-ea"/>
                <a:cs typeface="+mn-cs"/>
              </a:rPr>
              <a:t>Punkt 3:</a:t>
            </a:r>
            <a:endParaRPr lang="fr-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In dem im Jahr 2015 verfasstem Dokument von Dominique Papin (überarbeitet in 2016) findet sich eine Übersicht der aktuellen Literatur, welche die Beziehung zwischen den verschiedenen Bibliotheksdienstleistungen und dem Erfolg im Studium hervorhebt.</a:t>
            </a:r>
          </a:p>
          <a:p>
            <a:endParaRPr lang="fr-CH" sz="1200" kern="1200" dirty="0" smtClean="0">
              <a:solidFill>
                <a:schemeClr val="tx1"/>
              </a:solidFill>
              <a:effectLst/>
              <a:latin typeface="+mn-lt"/>
              <a:ea typeface="+mn-ea"/>
              <a:cs typeface="+mn-cs"/>
            </a:endParaRPr>
          </a:p>
          <a:p>
            <a:r>
              <a:rPr lang="de-CH" sz="1200" b="1" kern="1200" dirty="0" smtClean="0">
                <a:solidFill>
                  <a:schemeClr val="tx1"/>
                </a:solidFill>
                <a:effectLst/>
                <a:latin typeface="+mn-lt"/>
                <a:ea typeface="+mn-ea"/>
                <a:cs typeface="+mn-cs"/>
              </a:rPr>
              <a:t>Referenzen: </a:t>
            </a:r>
            <a:endParaRPr lang="fr-CH" sz="1200" kern="1200" dirty="0" smtClean="0">
              <a:solidFill>
                <a:schemeClr val="tx1"/>
              </a:solidFill>
              <a:effectLst/>
              <a:latin typeface="+mn-lt"/>
              <a:ea typeface="+mn-ea"/>
              <a:cs typeface="+mn-cs"/>
            </a:endParaRPr>
          </a:p>
          <a:p>
            <a:pPr lvl="0"/>
            <a:r>
              <a:rPr lang="fr-CH" sz="1200" kern="1200" dirty="0" smtClean="0">
                <a:solidFill>
                  <a:schemeClr val="tx1"/>
                </a:solidFill>
                <a:effectLst/>
                <a:latin typeface="+mn-lt"/>
                <a:ea typeface="+mn-ea"/>
                <a:cs typeface="+mn-cs"/>
              </a:rPr>
              <a:t>AFNOR, 2016. </a:t>
            </a:r>
            <a:r>
              <a:rPr lang="fr-CH" sz="1200" i="1" kern="1200" dirty="0" smtClean="0">
                <a:solidFill>
                  <a:schemeClr val="tx1"/>
                </a:solidFill>
                <a:effectLst/>
                <a:latin typeface="+mn-lt"/>
                <a:ea typeface="+mn-ea"/>
                <a:cs typeface="+mn-cs"/>
              </a:rPr>
              <a:t>Qu’est-ce qui fait la valeur des bibliothèques ? </a:t>
            </a:r>
            <a:r>
              <a:rPr lang="de-CH" sz="1200" kern="1200" dirty="0" smtClean="0">
                <a:solidFill>
                  <a:schemeClr val="tx1"/>
                </a:solidFill>
                <a:effectLst/>
                <a:latin typeface="+mn-lt"/>
                <a:ea typeface="+mn-ea"/>
                <a:cs typeface="+mn-cs"/>
              </a:rPr>
              <a:t>[online]. [</a:t>
            </a:r>
            <a:r>
              <a:rPr lang="de-CH" sz="1200" kern="1200" dirty="0" err="1" smtClean="0">
                <a:solidFill>
                  <a:schemeClr val="tx1"/>
                </a:solidFill>
                <a:effectLst/>
                <a:latin typeface="+mn-lt"/>
                <a:ea typeface="+mn-ea"/>
                <a:cs typeface="+mn-cs"/>
              </a:rPr>
              <a:t>S.l</a:t>
            </a:r>
            <a:r>
              <a:rPr lang="de-CH" sz="1200" kern="1200" dirty="0" smtClean="0">
                <a:solidFill>
                  <a:schemeClr val="tx1"/>
                </a:solidFill>
                <a:effectLst/>
                <a:latin typeface="+mn-lt"/>
                <a:ea typeface="+mn-ea"/>
                <a:cs typeface="+mn-cs"/>
              </a:rPr>
              <a:t>.]: AFNOR, 2016. [Am 8. Januar 2017 mittels folgendem Link eingesehen ] : </a:t>
            </a:r>
            <a:r>
              <a:rPr lang="de-CH" sz="1200" u="sng" kern="1200" dirty="0" smtClean="0">
                <a:solidFill>
                  <a:schemeClr val="tx1"/>
                </a:solidFill>
                <a:effectLst/>
                <a:latin typeface="+mn-lt"/>
                <a:ea typeface="+mn-ea"/>
                <a:cs typeface="+mn-cs"/>
              </a:rPr>
              <a:t>http://portailgroupe.afnor.fr/public_espacenormalisation/AFNORCN46-8/Livre%20Blanc%20fev2016.pdf</a:t>
            </a:r>
            <a:endParaRPr lang="fr-CH" sz="1200" kern="1200" dirty="0" smtClean="0">
              <a:solidFill>
                <a:schemeClr val="tx1"/>
              </a:solidFill>
              <a:effectLst/>
              <a:latin typeface="+mn-lt"/>
              <a:ea typeface="+mn-ea"/>
              <a:cs typeface="+mn-cs"/>
            </a:endParaRPr>
          </a:p>
          <a:p>
            <a:pPr lvl="0"/>
            <a:r>
              <a:rPr lang="fr-CH" sz="1200" kern="1200" dirty="0" smtClean="0">
                <a:solidFill>
                  <a:schemeClr val="tx1"/>
                </a:solidFill>
                <a:effectLst/>
                <a:latin typeface="+mn-lt"/>
                <a:ea typeface="+mn-ea"/>
                <a:cs typeface="+mn-cs"/>
              </a:rPr>
              <a:t>PAPIN, Dominique, 2015. </a:t>
            </a:r>
            <a:r>
              <a:rPr lang="fr-CH" sz="1200" i="1" kern="1200" dirty="0" smtClean="0">
                <a:solidFill>
                  <a:schemeClr val="tx1"/>
                </a:solidFill>
                <a:effectLst/>
                <a:latin typeface="+mn-lt"/>
                <a:ea typeface="+mn-ea"/>
                <a:cs typeface="+mn-cs"/>
              </a:rPr>
              <a:t>Impact des bibliothèques sur la réussite des étudiants? </a:t>
            </a:r>
            <a:r>
              <a:rPr lang="de-CH" sz="1200" kern="1200" dirty="0" smtClean="0">
                <a:solidFill>
                  <a:schemeClr val="tx1"/>
                </a:solidFill>
                <a:effectLst/>
                <a:latin typeface="+mn-lt"/>
                <a:ea typeface="+mn-ea"/>
                <a:cs typeface="+mn-cs"/>
              </a:rPr>
              <a:t>[online]. [</a:t>
            </a:r>
            <a:r>
              <a:rPr lang="de-CH" sz="1200" kern="1200" dirty="0" err="1" smtClean="0">
                <a:solidFill>
                  <a:schemeClr val="tx1"/>
                </a:solidFill>
                <a:effectLst/>
                <a:latin typeface="+mn-lt"/>
                <a:ea typeface="+mn-ea"/>
                <a:cs typeface="+mn-cs"/>
              </a:rPr>
              <a:t>S.l</a:t>
            </a:r>
            <a:r>
              <a:rPr lang="de-CH" sz="1200" kern="1200" dirty="0" smtClean="0">
                <a:solidFill>
                  <a:schemeClr val="tx1"/>
                </a:solidFill>
                <a:effectLst/>
                <a:latin typeface="+mn-lt"/>
                <a:ea typeface="+mn-ea"/>
                <a:cs typeface="+mn-cs"/>
              </a:rPr>
              <a:t>.]: </a:t>
            </a:r>
            <a:r>
              <a:rPr lang="de-CH" sz="1200" kern="1200" dirty="0" err="1" smtClean="0">
                <a:solidFill>
                  <a:schemeClr val="tx1"/>
                </a:solidFill>
                <a:effectLst/>
                <a:latin typeface="+mn-lt"/>
                <a:ea typeface="+mn-ea"/>
                <a:cs typeface="+mn-cs"/>
              </a:rPr>
              <a:t>Université</a:t>
            </a:r>
            <a:r>
              <a:rPr lang="de-CH" sz="1200" kern="1200" dirty="0" smtClean="0">
                <a:solidFill>
                  <a:schemeClr val="tx1"/>
                </a:solidFill>
                <a:effectLst/>
                <a:latin typeface="+mn-lt"/>
                <a:ea typeface="+mn-ea"/>
                <a:cs typeface="+mn-cs"/>
              </a:rPr>
              <a:t> du Québec, 2015 [Am 8. Januar 2017 mittels folgendem Link eingesehen ] : </a:t>
            </a:r>
            <a:r>
              <a:rPr lang="de-CH" sz="1200" u="sng" kern="1200" dirty="0" smtClean="0">
                <a:solidFill>
                  <a:schemeClr val="tx1"/>
                </a:solidFill>
                <a:effectLst/>
                <a:latin typeface="+mn-lt"/>
                <a:ea typeface="+mn-ea"/>
                <a:cs typeface="+mn-cs"/>
              </a:rPr>
              <a:t>http://www.enssib.fr/bibliotheque-numerique/documents/65739-impact-des-bibliotheques-sur-la-reussite-des-etudiants-survol-de-la-litterature-recente.pdf </a:t>
            </a:r>
            <a:endParaRPr lang="fr-CH" sz="1200" kern="1200" dirty="0" smtClean="0">
              <a:solidFill>
                <a:schemeClr val="tx1"/>
              </a:solidFill>
              <a:effectLst/>
              <a:latin typeface="+mn-lt"/>
              <a:ea typeface="+mn-ea"/>
              <a:cs typeface="+mn-cs"/>
            </a:endParaRPr>
          </a:p>
          <a:p>
            <a:pPr lvl="0"/>
            <a:r>
              <a:rPr lang="fr-CH" sz="1200" kern="1200" dirty="0" smtClean="0">
                <a:solidFill>
                  <a:schemeClr val="tx1"/>
                </a:solidFill>
                <a:effectLst/>
                <a:latin typeface="+mn-lt"/>
                <a:ea typeface="+mn-ea"/>
                <a:cs typeface="+mn-cs"/>
              </a:rPr>
              <a:t>TOUITOU, </a:t>
            </a:r>
            <a:r>
              <a:rPr lang="fr-CH" sz="1200" kern="1200" dirty="0" err="1" smtClean="0">
                <a:solidFill>
                  <a:schemeClr val="tx1"/>
                </a:solidFill>
                <a:effectLst/>
                <a:latin typeface="+mn-lt"/>
                <a:ea typeface="+mn-ea"/>
                <a:cs typeface="+mn-cs"/>
              </a:rPr>
              <a:t>Cécile</a:t>
            </a:r>
            <a:r>
              <a:rPr lang="fr-CH" sz="1200" kern="1200" dirty="0" smtClean="0">
                <a:solidFill>
                  <a:schemeClr val="tx1"/>
                </a:solidFill>
                <a:effectLst/>
                <a:latin typeface="+mn-lt"/>
                <a:ea typeface="+mn-ea"/>
                <a:cs typeface="+mn-cs"/>
              </a:rPr>
              <a:t>, 2016. Retour sur investissement...ou comment les </a:t>
            </a:r>
            <a:r>
              <a:rPr lang="fr-CH" sz="1200" kern="1200" dirty="0" err="1" smtClean="0">
                <a:solidFill>
                  <a:schemeClr val="tx1"/>
                </a:solidFill>
                <a:effectLst/>
                <a:latin typeface="+mn-lt"/>
                <a:ea typeface="+mn-ea"/>
                <a:cs typeface="+mn-cs"/>
              </a:rPr>
              <a:t>bibliothécaires</a:t>
            </a:r>
            <a:r>
              <a:rPr lang="fr-CH" sz="1200" kern="1200" dirty="0" smtClean="0">
                <a:solidFill>
                  <a:schemeClr val="tx1"/>
                </a:solidFill>
                <a:effectLst/>
                <a:latin typeface="+mn-lt"/>
                <a:ea typeface="+mn-ea"/>
                <a:cs typeface="+mn-cs"/>
              </a:rPr>
              <a:t> alchimistes transforment l’argent en </a:t>
            </a:r>
            <a:r>
              <a:rPr lang="fr-CH" sz="1200" kern="1200" dirty="0" err="1" smtClean="0">
                <a:solidFill>
                  <a:schemeClr val="tx1"/>
                </a:solidFill>
                <a:effectLst/>
                <a:latin typeface="+mn-lt"/>
                <a:ea typeface="+mn-ea"/>
                <a:cs typeface="+mn-cs"/>
              </a:rPr>
              <a:t>matière</a:t>
            </a:r>
            <a:r>
              <a:rPr lang="fr-CH" sz="1200" kern="1200" dirty="0" smtClean="0">
                <a:solidFill>
                  <a:schemeClr val="tx1"/>
                </a:solidFill>
                <a:effectLst/>
                <a:latin typeface="+mn-lt"/>
                <a:ea typeface="+mn-ea"/>
                <a:cs typeface="+mn-cs"/>
              </a:rPr>
              <a:t> grise. </a:t>
            </a:r>
            <a:r>
              <a:rPr lang="fr-CH" sz="1200" i="1" kern="1200" dirty="0" smtClean="0">
                <a:solidFill>
                  <a:schemeClr val="tx1"/>
                </a:solidFill>
                <a:effectLst/>
                <a:latin typeface="+mn-lt"/>
                <a:ea typeface="+mn-ea"/>
                <a:cs typeface="+mn-cs"/>
              </a:rPr>
              <a:t>Bulletin des </a:t>
            </a:r>
            <a:r>
              <a:rPr lang="fr-CH" sz="1200" i="1" kern="1200" dirty="0" err="1" smtClean="0">
                <a:solidFill>
                  <a:schemeClr val="tx1"/>
                </a:solidFill>
                <a:effectLst/>
                <a:latin typeface="+mn-lt"/>
                <a:ea typeface="+mn-ea"/>
                <a:cs typeface="+mn-cs"/>
              </a:rPr>
              <a:t>bibliothèques</a:t>
            </a:r>
            <a:r>
              <a:rPr lang="fr-CH" sz="1200" i="1" kern="1200" dirty="0" smtClean="0">
                <a:solidFill>
                  <a:schemeClr val="tx1"/>
                </a:solidFill>
                <a:effectLst/>
                <a:latin typeface="+mn-lt"/>
                <a:ea typeface="+mn-ea"/>
                <a:cs typeface="+mn-cs"/>
              </a:rPr>
              <a:t> de France </a:t>
            </a:r>
            <a:r>
              <a:rPr lang="fr-CH" sz="1200" kern="1200" dirty="0" smtClean="0">
                <a:solidFill>
                  <a:schemeClr val="tx1"/>
                </a:solidFill>
                <a:effectLst/>
                <a:latin typeface="+mn-lt"/>
                <a:ea typeface="+mn-ea"/>
                <a:cs typeface="+mn-cs"/>
              </a:rPr>
              <a:t>[online]. 2016, no 8. [Consulté le 8 janvier 2017]. </a:t>
            </a:r>
            <a:r>
              <a:rPr lang="de-CH" sz="1200" kern="1200" dirty="0" smtClean="0">
                <a:solidFill>
                  <a:schemeClr val="tx1"/>
                </a:solidFill>
                <a:effectLst/>
                <a:latin typeface="+mn-lt"/>
                <a:ea typeface="+mn-ea"/>
                <a:cs typeface="+mn-cs"/>
              </a:rPr>
              <a:t>Mittels folgendem Link abrufbar : </a:t>
            </a:r>
            <a:r>
              <a:rPr lang="de-CH" sz="1200" u="sng" kern="1200" dirty="0" smtClean="0">
                <a:solidFill>
                  <a:schemeClr val="tx1"/>
                </a:solidFill>
                <a:effectLst/>
                <a:latin typeface="+mn-lt"/>
                <a:ea typeface="+mn-ea"/>
                <a:cs typeface="+mn-cs"/>
              </a:rPr>
              <a:t>http://bbf.enssib.fr/consulter/bbf-2016-08-0020-002 </a:t>
            </a:r>
            <a:endParaRPr lang="fr-CH" sz="1200" kern="1200" dirty="0" smtClean="0">
              <a:solidFill>
                <a:schemeClr val="tx1"/>
              </a:solidFill>
              <a:effectLst/>
              <a:latin typeface="+mn-lt"/>
              <a:ea typeface="+mn-ea"/>
              <a:cs typeface="+mn-cs"/>
            </a:endParaRPr>
          </a:p>
          <a:p>
            <a:endParaRPr lang="fr-CH" dirty="0"/>
          </a:p>
        </p:txBody>
      </p:sp>
      <p:sp>
        <p:nvSpPr>
          <p:cNvPr id="4" name="Espace réservé du numéro de diapositive 3"/>
          <p:cNvSpPr>
            <a:spLocks noGrp="1"/>
          </p:cNvSpPr>
          <p:nvPr>
            <p:ph type="sldNum" sz="quarter" idx="10"/>
          </p:nvPr>
        </p:nvSpPr>
        <p:spPr/>
        <p:txBody>
          <a:bodyPr/>
          <a:lstStyle/>
          <a:p>
            <a:fld id="{328EF169-F31C-EA44-A8C0-263965A90381}" type="slidenum">
              <a:rPr lang="fr-FR" smtClean="0"/>
              <a:t>2</a:t>
            </a:fld>
            <a:endParaRPr lang="fr-FR"/>
          </a:p>
        </p:txBody>
      </p:sp>
    </p:spTree>
    <p:extLst>
      <p:ext uri="{BB962C8B-B14F-4D97-AF65-F5344CB8AC3E}">
        <p14:creationId xmlns:p14="http://schemas.microsoft.com/office/powerpoint/2010/main" val="3417281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de-CH" sz="1200" kern="1200" dirty="0" smtClean="0">
                <a:solidFill>
                  <a:schemeClr val="tx1"/>
                </a:solidFill>
                <a:effectLst/>
                <a:latin typeface="+mn-lt"/>
                <a:ea typeface="+mn-ea"/>
                <a:cs typeface="+mn-cs"/>
              </a:rPr>
              <a:t>Siehe insbesondere:</a:t>
            </a:r>
            <a:endParaRPr lang="fr-CH" sz="1200" kern="1200" dirty="0" smtClean="0">
              <a:solidFill>
                <a:schemeClr val="tx1"/>
              </a:solidFill>
              <a:effectLst/>
              <a:latin typeface="+mn-lt"/>
              <a:ea typeface="+mn-ea"/>
              <a:cs typeface="+mn-cs"/>
            </a:endParaRPr>
          </a:p>
          <a:p>
            <a:endParaRPr lang="de-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Artikel 57b) des Gesetzes über die obligatorische Schule (Schulgesetz, </a:t>
            </a:r>
            <a:r>
              <a:rPr lang="de-CH" sz="1200" kern="1200" dirty="0" err="1" smtClean="0">
                <a:solidFill>
                  <a:schemeClr val="tx1"/>
                </a:solidFill>
                <a:effectLst/>
                <a:latin typeface="+mn-lt"/>
                <a:ea typeface="+mn-ea"/>
                <a:cs typeface="+mn-cs"/>
              </a:rPr>
              <a:t>SchG</a:t>
            </a:r>
            <a:r>
              <a:rPr lang="de-CH" sz="1200" kern="1200" dirty="0" smtClean="0">
                <a:solidFill>
                  <a:schemeClr val="tx1"/>
                </a:solidFill>
                <a:effectLst/>
                <a:latin typeface="+mn-lt"/>
                <a:ea typeface="+mn-ea"/>
                <a:cs typeface="+mn-cs"/>
              </a:rPr>
              <a:t>) vom 9. September 2014: Die Gemeinden, in ihren Verwaltungstätigkeiten müssen unter anderem:</a:t>
            </a:r>
            <a:endParaRPr lang="fr-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 </a:t>
            </a:r>
            <a:endParaRPr lang="fr-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  e) sie richten eine Bibliothek ein und betreiben diese oder sorgen dafür, dass die Schülerinnen und Schüler leicht und unentgeltlich Zugang zu einer Bibliothek erhalten.</a:t>
            </a:r>
            <a:endParaRPr lang="fr-CH" sz="1200" kern="1200" dirty="0" smtClean="0">
              <a:solidFill>
                <a:schemeClr val="tx1"/>
              </a:solidFill>
              <a:effectLst/>
              <a:latin typeface="+mn-lt"/>
              <a:ea typeface="+mn-ea"/>
              <a:cs typeface="+mn-cs"/>
            </a:endParaRPr>
          </a:p>
          <a:p>
            <a:endParaRPr lang="de-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Das Schulgesetz ist via Internet, leicht zugänglich.</a:t>
            </a:r>
            <a:endParaRPr lang="fr-CH" sz="1200" kern="1200" dirty="0" smtClean="0">
              <a:solidFill>
                <a:schemeClr val="tx1"/>
              </a:solidFill>
              <a:effectLst/>
              <a:latin typeface="+mn-lt"/>
              <a:ea typeface="+mn-ea"/>
              <a:cs typeface="+mn-cs"/>
            </a:endParaRPr>
          </a:p>
          <a:p>
            <a:endParaRPr lang="de-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Sowie auch der „</a:t>
            </a:r>
            <a:r>
              <a:rPr lang="de-CH" sz="1200" i="1" kern="1200" dirty="0" smtClean="0">
                <a:solidFill>
                  <a:schemeClr val="tx1"/>
                </a:solidFill>
                <a:effectLst/>
                <a:latin typeface="+mn-lt"/>
                <a:ea typeface="+mn-ea"/>
                <a:cs typeface="+mn-cs"/>
              </a:rPr>
              <a:t>Bericht der Arbeitsgruppe über die Schulbibliotheken und die kombinierten Schul- und Gemeindebibliotheken des Kantons Freiburg“</a:t>
            </a:r>
            <a:r>
              <a:rPr lang="de-CH" sz="1200" kern="1200" dirty="0" smtClean="0">
                <a:solidFill>
                  <a:schemeClr val="tx1"/>
                </a:solidFill>
                <a:effectLst/>
                <a:latin typeface="+mn-lt"/>
                <a:ea typeface="+mn-ea"/>
                <a:cs typeface="+mn-cs"/>
              </a:rPr>
              <a:t> der auf folgender Seite: www.abf-vfb.ch &gt; Toolbox&gt; Qualitätssicherung, abrufbar ist. </a:t>
            </a:r>
            <a:endParaRPr lang="fr-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Dieser Bericht ist noch immer aktuell, obwohl er aus dem Jahre 2008 stammt, da sich die Situation der Schulbibliotheken der Primar- und Sekundarstufe I seitdem kaum verändert hat.</a:t>
            </a:r>
            <a:endParaRPr lang="fr-CH" sz="1200" kern="1200" dirty="0" smtClean="0">
              <a:solidFill>
                <a:schemeClr val="tx1"/>
              </a:solidFill>
              <a:effectLst/>
              <a:latin typeface="+mn-lt"/>
              <a:ea typeface="+mn-ea"/>
              <a:cs typeface="+mn-cs"/>
            </a:endParaRPr>
          </a:p>
          <a:p>
            <a:endParaRPr lang="fr-CH" dirty="0"/>
          </a:p>
        </p:txBody>
      </p:sp>
      <p:sp>
        <p:nvSpPr>
          <p:cNvPr id="4" name="Espace réservé du numéro de diapositive 3"/>
          <p:cNvSpPr>
            <a:spLocks noGrp="1"/>
          </p:cNvSpPr>
          <p:nvPr>
            <p:ph type="sldNum" sz="quarter" idx="10"/>
          </p:nvPr>
        </p:nvSpPr>
        <p:spPr/>
        <p:txBody>
          <a:bodyPr/>
          <a:lstStyle/>
          <a:p>
            <a:fld id="{328EF169-F31C-EA44-A8C0-263965A90381}" type="slidenum">
              <a:rPr lang="fr-FR" smtClean="0"/>
              <a:t>3</a:t>
            </a:fld>
            <a:endParaRPr lang="fr-FR"/>
          </a:p>
        </p:txBody>
      </p:sp>
    </p:spTree>
    <p:extLst>
      <p:ext uri="{BB962C8B-B14F-4D97-AF65-F5344CB8AC3E}">
        <p14:creationId xmlns:p14="http://schemas.microsoft.com/office/powerpoint/2010/main" val="1625165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de-DE" sz="1200" kern="1200" dirty="0" smtClean="0">
                <a:solidFill>
                  <a:schemeClr val="tx1"/>
                </a:solidFill>
                <a:effectLst/>
                <a:latin typeface="+mn-lt"/>
                <a:ea typeface="+mn-ea"/>
                <a:cs typeface="+mn-cs"/>
              </a:rPr>
              <a:t>Die Bibliothek spielt eine fundamentale und stimulierende Rolle beim sozialen Zusammenhalt und dient „als warmen und anregenden Lebensort rund um Bücher, Kultur und mehr“. Auf der Ebene der Allgemeinheit ist die Bibliothek eine der seltenen Institutionen deren Dienste  nicht nur kostenlos, sondern auch offen für alle sind. Sie ist "wahrhaft eine soziale und intergenerationelle Ökumene". Sie ermutigt Menschen sich einander zu öffnen </a:t>
            </a:r>
            <a:r>
              <a:rPr lang="de-CH" sz="1200" kern="1200" dirty="0" smtClean="0">
                <a:solidFill>
                  <a:schemeClr val="tx1"/>
                </a:solidFill>
                <a:effectLst/>
                <a:latin typeface="+mn-lt"/>
                <a:ea typeface="+mn-ea"/>
                <a:cs typeface="+mn-cs"/>
              </a:rPr>
              <a:t>(</a:t>
            </a:r>
            <a:r>
              <a:rPr lang="de-CH" sz="1200" kern="1200" dirty="0" err="1" smtClean="0">
                <a:solidFill>
                  <a:schemeClr val="tx1"/>
                </a:solidFill>
                <a:effectLst/>
                <a:latin typeface="+mn-lt"/>
                <a:ea typeface="+mn-ea"/>
                <a:cs typeface="+mn-cs"/>
              </a:rPr>
              <a:t>Babois</a:t>
            </a:r>
            <a:r>
              <a:rPr lang="de-CH" sz="1200" kern="1200" dirty="0" smtClean="0">
                <a:solidFill>
                  <a:schemeClr val="tx1"/>
                </a:solidFill>
                <a:effectLst/>
                <a:latin typeface="+mn-lt"/>
                <a:ea typeface="+mn-ea"/>
                <a:cs typeface="+mn-cs"/>
              </a:rPr>
              <a:t>, 2015, pp. 10-12)</a:t>
            </a:r>
            <a:r>
              <a:rPr lang="de-DE" sz="1200" kern="1200" dirty="0" smtClean="0">
                <a:solidFill>
                  <a:schemeClr val="tx1"/>
                </a:solidFill>
                <a:effectLst/>
                <a:latin typeface="+mn-lt"/>
                <a:ea typeface="+mn-ea"/>
                <a:cs typeface="+mn-cs"/>
              </a:rPr>
              <a:t>, und gestattet  als "3. Ort“, soziale Beziehungen zu knüpfen </a:t>
            </a:r>
            <a:r>
              <a:rPr lang="de-CH" sz="1200" kern="1200" dirty="0" smtClean="0">
                <a:solidFill>
                  <a:schemeClr val="tx1"/>
                </a:solidFill>
                <a:effectLst/>
                <a:latin typeface="+mn-lt"/>
                <a:ea typeface="+mn-ea"/>
                <a:cs typeface="+mn-cs"/>
              </a:rPr>
              <a:t>(Girard, 2016)</a:t>
            </a:r>
            <a:r>
              <a:rPr lang="de-DE" sz="1200" kern="1200" dirty="0" smtClean="0">
                <a:solidFill>
                  <a:schemeClr val="tx1"/>
                </a:solidFill>
                <a:effectLst/>
                <a:latin typeface="+mn-lt"/>
                <a:ea typeface="+mn-ea"/>
                <a:cs typeface="+mn-cs"/>
              </a:rPr>
              <a:t>; auch fördert sie den sozialen Zusammenhang </a:t>
            </a:r>
            <a:r>
              <a:rPr lang="de-CH" sz="1200" kern="1200" dirty="0" smtClean="0">
                <a:solidFill>
                  <a:schemeClr val="tx1"/>
                </a:solidFill>
                <a:effectLst/>
                <a:latin typeface="+mn-lt"/>
                <a:ea typeface="+mn-ea"/>
                <a:cs typeface="+mn-cs"/>
              </a:rPr>
              <a:t>(Servet, 2014). </a:t>
            </a:r>
            <a:endParaRPr lang="fr-CH" sz="1200" kern="1200" dirty="0" smtClean="0">
              <a:solidFill>
                <a:schemeClr val="tx1"/>
              </a:solidFill>
              <a:effectLst/>
              <a:latin typeface="+mn-lt"/>
              <a:ea typeface="+mn-ea"/>
              <a:cs typeface="+mn-cs"/>
            </a:endParaRPr>
          </a:p>
          <a:p>
            <a:endParaRPr lang="de-DE"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Einige der Höhenpunkte, die sich im Jahr 2016 in unserer Region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abgespielt haben:</a:t>
            </a:r>
            <a:endParaRPr lang="fr-CH"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La Bibliothèque cantonale de Fribourg veut jouer les entremetteuses : faire des rencontres dans une bibliothèque, pourquoi pas ».</a:t>
            </a:r>
            <a:br>
              <a:rPr lang="fr-FR" sz="1200" kern="1200" dirty="0" smtClean="0">
                <a:solidFill>
                  <a:schemeClr val="tx1"/>
                </a:solidFill>
                <a:effectLst/>
                <a:latin typeface="+mn-lt"/>
                <a:ea typeface="+mn-ea"/>
                <a:cs typeface="+mn-cs"/>
              </a:rPr>
            </a:br>
            <a:r>
              <a:rPr lang="de-CH" sz="1200" kern="1200" dirty="0" smtClean="0">
                <a:solidFill>
                  <a:schemeClr val="tx1"/>
                </a:solidFill>
                <a:effectLst/>
                <a:latin typeface="+mn-lt"/>
                <a:ea typeface="+mn-ea"/>
                <a:cs typeface="+mn-cs"/>
              </a:rPr>
              <a:t>Artikel am 03.02.2016 vom RTS publiziert. </a:t>
            </a:r>
            <a:r>
              <a:rPr lang="de-CH" sz="1200" u="sng" kern="1200" dirty="0" smtClean="0">
                <a:solidFill>
                  <a:schemeClr val="tx1"/>
                </a:solidFill>
                <a:effectLst/>
                <a:latin typeface="+mn-lt"/>
                <a:ea typeface="+mn-ea"/>
                <a:cs typeface="+mn-cs"/>
              </a:rPr>
              <a:t>http://www.rts.ch/info/regions/fribourg/7467722-la-bibliotheque-cantonale-de-fribourg-veut-jouer-les-entremetteuses.html</a:t>
            </a:r>
            <a:endParaRPr lang="fr-CH"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de-CH" sz="1200" kern="1200" dirty="0" smtClean="0">
                <a:solidFill>
                  <a:schemeClr val="tx1"/>
                </a:solidFill>
                <a:effectLst/>
                <a:latin typeface="+mn-lt"/>
                <a:ea typeface="+mn-ea"/>
                <a:cs typeface="+mn-cs"/>
              </a:rPr>
              <a:t>Ein Intergenerationelles Atelier rund ums Videospiel wurde von der Stadtbibliothek Vevey in Zusammenarbeit mit Pro </a:t>
            </a:r>
            <a:r>
              <a:rPr lang="de-CH" sz="1200" kern="1200" dirty="0" err="1" smtClean="0">
                <a:solidFill>
                  <a:schemeClr val="tx1"/>
                </a:solidFill>
                <a:effectLst/>
                <a:latin typeface="+mn-lt"/>
                <a:ea typeface="+mn-ea"/>
                <a:cs typeface="+mn-cs"/>
              </a:rPr>
              <a:t>Senectute</a:t>
            </a:r>
            <a:r>
              <a:rPr lang="de-CH" sz="1200" kern="1200" dirty="0" smtClean="0">
                <a:solidFill>
                  <a:schemeClr val="tx1"/>
                </a:solidFill>
                <a:effectLst/>
                <a:latin typeface="+mn-lt"/>
                <a:ea typeface="+mn-ea"/>
                <a:cs typeface="+mn-cs"/>
              </a:rPr>
              <a:t> organisiert.</a:t>
            </a:r>
            <a:br>
              <a:rPr lang="de-CH" sz="1200" kern="1200" dirty="0" smtClean="0">
                <a:solidFill>
                  <a:schemeClr val="tx1"/>
                </a:solidFill>
                <a:effectLst/>
                <a:latin typeface="+mn-lt"/>
                <a:ea typeface="+mn-ea"/>
                <a:cs typeface="+mn-cs"/>
              </a:rPr>
            </a:br>
            <a:r>
              <a:rPr lang="de-CH" sz="1200" kern="1200" dirty="0" smtClean="0">
                <a:solidFill>
                  <a:schemeClr val="tx1"/>
                </a:solidFill>
                <a:effectLst/>
                <a:latin typeface="+mn-lt"/>
                <a:ea typeface="+mn-ea"/>
                <a:cs typeface="+mn-cs"/>
              </a:rPr>
              <a:t>Artikel erschienen im „</a:t>
            </a:r>
            <a:r>
              <a:rPr lang="de-CH" sz="1200" i="1" kern="1200" dirty="0" smtClean="0">
                <a:solidFill>
                  <a:schemeClr val="tx1"/>
                </a:solidFill>
                <a:effectLst/>
                <a:latin typeface="+mn-lt"/>
                <a:ea typeface="+mn-ea"/>
                <a:cs typeface="+mn-cs"/>
              </a:rPr>
              <a:t>24 </a:t>
            </a:r>
            <a:r>
              <a:rPr lang="de-CH" sz="1200" i="1" kern="1200" dirty="0" err="1" smtClean="0">
                <a:solidFill>
                  <a:schemeClr val="tx1"/>
                </a:solidFill>
                <a:effectLst/>
                <a:latin typeface="+mn-lt"/>
                <a:ea typeface="+mn-ea"/>
                <a:cs typeface="+mn-cs"/>
              </a:rPr>
              <a:t>Heures</a:t>
            </a:r>
            <a:r>
              <a:rPr lang="de-CH" sz="1200" i="1" kern="1200" dirty="0" smtClean="0">
                <a:solidFill>
                  <a:schemeClr val="tx1"/>
                </a:solidFill>
                <a:effectLst/>
                <a:latin typeface="+mn-lt"/>
                <a:ea typeface="+mn-ea"/>
                <a:cs typeface="+mn-cs"/>
              </a:rPr>
              <a:t>“</a:t>
            </a:r>
            <a:r>
              <a:rPr lang="de-CH" sz="1200" kern="1200" dirty="0" smtClean="0">
                <a:solidFill>
                  <a:schemeClr val="tx1"/>
                </a:solidFill>
                <a:effectLst/>
                <a:latin typeface="+mn-lt"/>
                <a:ea typeface="+mn-ea"/>
                <a:cs typeface="+mn-cs"/>
              </a:rPr>
              <a:t>  vom 10.04.2016.  </a:t>
            </a:r>
            <a:r>
              <a:rPr lang="de-CH" sz="1200" u="sng" kern="1200" dirty="0" smtClean="0">
                <a:solidFill>
                  <a:schemeClr val="tx1"/>
                </a:solidFill>
                <a:effectLst/>
                <a:latin typeface="+mn-lt"/>
                <a:ea typeface="+mn-ea"/>
                <a:cs typeface="+mn-cs"/>
              </a:rPr>
              <a:t>http://www.24heures.ch/vaud-regions/riviera-chablais/juniors-initient-seniors-jeu-video/story/14442987</a:t>
            </a:r>
          </a:p>
          <a:p>
            <a:pPr marL="171450" lvl="0" indent="-171450">
              <a:buFont typeface="Arial" panose="020B0604020202020204" pitchFamily="34" charset="0"/>
              <a:buChar char="•"/>
            </a:pPr>
            <a:r>
              <a:rPr lang="fr-FR" sz="1200" kern="1200" dirty="0" smtClean="0">
                <a:solidFill>
                  <a:schemeClr val="tx1"/>
                </a:solidFill>
                <a:effectLst/>
                <a:latin typeface="+mn-lt"/>
                <a:ea typeface="+mn-ea"/>
                <a:cs typeface="+mn-cs"/>
              </a:rPr>
              <a:t>« La bibliothèque d’Yverdon creuse les racines : l’institution se penche sur les racines, végétales mais aussi culturelles avec une exposition réalisée par des migrants ».</a:t>
            </a:r>
            <a:br>
              <a:rPr lang="fr-FR" sz="1200" kern="1200" dirty="0" smtClean="0">
                <a:solidFill>
                  <a:schemeClr val="tx1"/>
                </a:solidFill>
                <a:effectLst/>
                <a:latin typeface="+mn-lt"/>
                <a:ea typeface="+mn-ea"/>
                <a:cs typeface="+mn-cs"/>
              </a:rPr>
            </a:br>
            <a:r>
              <a:rPr lang="de-CH" sz="1200" kern="1200" dirty="0" smtClean="0">
                <a:solidFill>
                  <a:schemeClr val="tx1"/>
                </a:solidFill>
                <a:effectLst/>
                <a:latin typeface="+mn-lt"/>
                <a:ea typeface="+mn-ea"/>
                <a:cs typeface="+mn-cs"/>
              </a:rPr>
              <a:t>Artikel erschienen im „</a:t>
            </a:r>
            <a:r>
              <a:rPr lang="de-CH" sz="1200" i="1" kern="1200" dirty="0" smtClean="0">
                <a:solidFill>
                  <a:schemeClr val="tx1"/>
                </a:solidFill>
                <a:effectLst/>
                <a:latin typeface="+mn-lt"/>
                <a:ea typeface="+mn-ea"/>
                <a:cs typeface="+mn-cs"/>
              </a:rPr>
              <a:t>24 </a:t>
            </a:r>
            <a:r>
              <a:rPr lang="de-CH" sz="1200" i="1" kern="1200" dirty="0" err="1" smtClean="0">
                <a:solidFill>
                  <a:schemeClr val="tx1"/>
                </a:solidFill>
                <a:effectLst/>
                <a:latin typeface="+mn-lt"/>
                <a:ea typeface="+mn-ea"/>
                <a:cs typeface="+mn-cs"/>
              </a:rPr>
              <a:t>Heures</a:t>
            </a:r>
            <a:r>
              <a:rPr lang="de-CH" sz="1200" i="1" kern="1200" dirty="0" smtClean="0">
                <a:solidFill>
                  <a:schemeClr val="tx1"/>
                </a:solidFill>
                <a:effectLst/>
                <a:latin typeface="+mn-lt"/>
                <a:ea typeface="+mn-ea"/>
                <a:cs typeface="+mn-cs"/>
              </a:rPr>
              <a:t>“ </a:t>
            </a:r>
            <a:r>
              <a:rPr lang="de-CH" sz="1200" kern="1200" dirty="0" smtClean="0">
                <a:solidFill>
                  <a:schemeClr val="tx1"/>
                </a:solidFill>
                <a:effectLst/>
                <a:latin typeface="+mn-lt"/>
                <a:ea typeface="+mn-ea"/>
                <a:cs typeface="+mn-cs"/>
              </a:rPr>
              <a:t> vom 19.04.2016. </a:t>
            </a:r>
            <a:r>
              <a:rPr lang="de-CH" sz="1200" u="sng" kern="1200" dirty="0" smtClean="0">
                <a:solidFill>
                  <a:schemeClr val="tx1"/>
                </a:solidFill>
                <a:effectLst/>
                <a:latin typeface="+mn-lt"/>
                <a:ea typeface="+mn-ea"/>
                <a:cs typeface="+mn-cs"/>
              </a:rPr>
              <a:t>http://www.24heures.ch/vaud-regions/nord-vaudois-broye/bibliotheque-yverdon-creuse-racines/story/28240145</a:t>
            </a:r>
            <a:endParaRPr lang="fr-CH" sz="1200" kern="1200" dirty="0" smtClean="0">
              <a:solidFill>
                <a:schemeClr val="tx1"/>
              </a:solidFill>
              <a:effectLst/>
              <a:latin typeface="+mn-lt"/>
              <a:ea typeface="+mn-ea"/>
              <a:cs typeface="+mn-cs"/>
            </a:endParaRPr>
          </a:p>
          <a:p>
            <a:endParaRPr lang="de-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Bezüglich der minimalen Oberfläche der Freihandbereiche sollten gemäss der SAB-Normenkommission (2008, S. 21), folgende Richtlinien gelten:</a:t>
            </a:r>
          </a:p>
          <a:p>
            <a:pPr marL="171450" indent="-171450">
              <a:buFont typeface="Arial" panose="020B0604020202020204" pitchFamily="34" charset="0"/>
              <a:buChar char="•"/>
            </a:pPr>
            <a:r>
              <a:rPr lang="de-CH" sz="1200" kern="1200" dirty="0" smtClean="0">
                <a:solidFill>
                  <a:schemeClr val="tx1"/>
                </a:solidFill>
                <a:effectLst/>
                <a:latin typeface="+mn-lt"/>
                <a:ea typeface="+mn-ea"/>
                <a:cs typeface="+mn-cs"/>
              </a:rPr>
              <a:t>112 m</a:t>
            </a:r>
            <a:r>
              <a:rPr lang="de-CH" sz="1200" kern="1200" baseline="30000" dirty="0" smtClean="0">
                <a:solidFill>
                  <a:schemeClr val="tx1"/>
                </a:solidFill>
                <a:effectLst/>
                <a:latin typeface="+mn-lt"/>
                <a:ea typeface="+mn-ea"/>
                <a:cs typeface="+mn-cs"/>
              </a:rPr>
              <a:t>2</a:t>
            </a:r>
            <a:r>
              <a:rPr lang="de-CH" sz="1200" kern="1200" dirty="0" smtClean="0">
                <a:solidFill>
                  <a:schemeClr val="tx1"/>
                </a:solidFill>
                <a:effectLst/>
                <a:latin typeface="+mn-lt"/>
                <a:ea typeface="+mn-ea"/>
                <a:cs typeface="+mn-cs"/>
              </a:rPr>
              <a:t> für eine Gemeinde mit weniger als 2’500 Einwohner</a:t>
            </a:r>
          </a:p>
          <a:p>
            <a:pPr marL="171450" indent="-171450">
              <a:buFont typeface="Arial" panose="020B0604020202020204" pitchFamily="34" charset="0"/>
              <a:buChar char="•"/>
            </a:pPr>
            <a:r>
              <a:rPr lang="de-CH" sz="1200" kern="1200" dirty="0" smtClean="0">
                <a:solidFill>
                  <a:schemeClr val="tx1"/>
                </a:solidFill>
                <a:effectLst/>
                <a:latin typeface="+mn-lt"/>
                <a:ea typeface="+mn-ea"/>
                <a:cs typeface="+mn-cs"/>
              </a:rPr>
              <a:t>200 m</a:t>
            </a:r>
            <a:r>
              <a:rPr lang="de-CH" sz="1200" kern="1200" baseline="30000" dirty="0" smtClean="0">
                <a:solidFill>
                  <a:schemeClr val="tx1"/>
                </a:solidFill>
                <a:effectLst/>
                <a:latin typeface="+mn-lt"/>
                <a:ea typeface="+mn-ea"/>
                <a:cs typeface="+mn-cs"/>
              </a:rPr>
              <a:t>2</a:t>
            </a:r>
            <a:r>
              <a:rPr lang="de-CH" sz="1200" kern="1200" dirty="0" smtClean="0">
                <a:solidFill>
                  <a:schemeClr val="tx1"/>
                </a:solidFill>
                <a:effectLst/>
                <a:latin typeface="+mn-lt"/>
                <a:ea typeface="+mn-ea"/>
                <a:cs typeface="+mn-cs"/>
              </a:rPr>
              <a:t> für eine Gemeinde mit weniger als 5’000 Einwohner</a:t>
            </a:r>
          </a:p>
          <a:p>
            <a:pPr marL="171450" indent="-171450">
              <a:buFont typeface="Arial" panose="020B0604020202020204" pitchFamily="34" charset="0"/>
              <a:buChar char="•"/>
            </a:pPr>
            <a:r>
              <a:rPr lang="de-CH" sz="1200" kern="1200" dirty="0" smtClean="0">
                <a:solidFill>
                  <a:schemeClr val="tx1"/>
                </a:solidFill>
                <a:effectLst/>
                <a:latin typeface="+mn-lt"/>
                <a:ea typeface="+mn-ea"/>
                <a:cs typeface="+mn-cs"/>
              </a:rPr>
              <a:t>350 m</a:t>
            </a:r>
            <a:r>
              <a:rPr lang="de-CH" sz="1200" kern="1200" baseline="30000" dirty="0" smtClean="0">
                <a:solidFill>
                  <a:schemeClr val="tx1"/>
                </a:solidFill>
                <a:effectLst/>
                <a:latin typeface="+mn-lt"/>
                <a:ea typeface="+mn-ea"/>
                <a:cs typeface="+mn-cs"/>
              </a:rPr>
              <a:t>2</a:t>
            </a:r>
            <a:r>
              <a:rPr lang="de-CH" sz="1200" kern="1200" dirty="0" smtClean="0">
                <a:solidFill>
                  <a:schemeClr val="tx1"/>
                </a:solidFill>
                <a:effectLst/>
                <a:latin typeface="+mn-lt"/>
                <a:ea typeface="+mn-ea"/>
                <a:cs typeface="+mn-cs"/>
              </a:rPr>
              <a:t> für eine Gemeinde mit weniger als 10‘000 Einwohner</a:t>
            </a:r>
          </a:p>
          <a:p>
            <a:pPr marL="171450" indent="-171450">
              <a:buFont typeface="Arial" panose="020B0604020202020204" pitchFamily="34" charset="0"/>
              <a:buChar char="•"/>
            </a:pPr>
            <a:r>
              <a:rPr lang="de-CH" sz="1200" kern="1200" dirty="0" smtClean="0">
                <a:solidFill>
                  <a:schemeClr val="tx1"/>
                </a:solidFill>
                <a:effectLst/>
                <a:latin typeface="+mn-lt"/>
                <a:ea typeface="+mn-ea"/>
                <a:cs typeface="+mn-cs"/>
              </a:rPr>
              <a:t>600 m</a:t>
            </a:r>
            <a:r>
              <a:rPr lang="de-CH" sz="1200" kern="1200" baseline="30000" dirty="0" smtClean="0">
                <a:solidFill>
                  <a:schemeClr val="tx1"/>
                </a:solidFill>
                <a:effectLst/>
                <a:latin typeface="+mn-lt"/>
                <a:ea typeface="+mn-ea"/>
                <a:cs typeface="+mn-cs"/>
              </a:rPr>
              <a:t>2</a:t>
            </a:r>
            <a:r>
              <a:rPr lang="de-CH" sz="1200" kern="1200" dirty="0" smtClean="0">
                <a:solidFill>
                  <a:schemeClr val="tx1"/>
                </a:solidFill>
                <a:effectLst/>
                <a:latin typeface="+mn-lt"/>
                <a:ea typeface="+mn-ea"/>
                <a:cs typeface="+mn-cs"/>
              </a:rPr>
              <a:t> für eine Gemeinde mit weniger als 20’000 Einwohner</a:t>
            </a:r>
          </a:p>
          <a:p>
            <a:pPr marL="171450" indent="-171450">
              <a:buFont typeface="Arial" panose="020B0604020202020204" pitchFamily="34" charset="0"/>
              <a:buChar char="•"/>
            </a:pPr>
            <a:r>
              <a:rPr lang="de-CH" sz="1200" kern="1200" dirty="0" smtClean="0">
                <a:solidFill>
                  <a:schemeClr val="tx1"/>
                </a:solidFill>
                <a:effectLst/>
                <a:latin typeface="+mn-lt"/>
                <a:ea typeface="+mn-ea"/>
                <a:cs typeface="+mn-cs"/>
              </a:rPr>
              <a:t>900 m</a:t>
            </a:r>
            <a:r>
              <a:rPr lang="de-CH" sz="1200" kern="1200" baseline="30000" dirty="0" smtClean="0">
                <a:solidFill>
                  <a:schemeClr val="tx1"/>
                </a:solidFill>
                <a:effectLst/>
                <a:latin typeface="+mn-lt"/>
                <a:ea typeface="+mn-ea"/>
                <a:cs typeface="+mn-cs"/>
              </a:rPr>
              <a:t>2</a:t>
            </a:r>
            <a:r>
              <a:rPr lang="de-CH" sz="1200" kern="1200" dirty="0" smtClean="0">
                <a:solidFill>
                  <a:schemeClr val="tx1"/>
                </a:solidFill>
                <a:effectLst/>
                <a:latin typeface="+mn-lt"/>
                <a:ea typeface="+mn-ea"/>
                <a:cs typeface="+mn-cs"/>
              </a:rPr>
              <a:t> für eine Gemeinde mit weniger als 30’000 Einwohner</a:t>
            </a:r>
          </a:p>
          <a:p>
            <a:r>
              <a:rPr lang="de-CH" sz="1200" kern="1200" dirty="0" smtClean="0">
                <a:solidFill>
                  <a:schemeClr val="tx1"/>
                </a:solidFill>
                <a:effectLst/>
                <a:latin typeface="+mn-lt"/>
                <a:ea typeface="+mn-ea"/>
                <a:cs typeface="+mn-cs"/>
              </a:rPr>
              <a:t>Diese Oberfläche sollte also in Kanton Freiburg, gemäss den 36 Gemeinden und der Anzahl Einwohner 8’040 m</a:t>
            </a:r>
            <a:r>
              <a:rPr lang="de-CH" sz="1200" kern="1200" baseline="30000" dirty="0" smtClean="0">
                <a:solidFill>
                  <a:schemeClr val="tx1"/>
                </a:solidFill>
                <a:effectLst/>
                <a:latin typeface="+mn-lt"/>
                <a:ea typeface="+mn-ea"/>
                <a:cs typeface="+mn-cs"/>
              </a:rPr>
              <a:t>2</a:t>
            </a:r>
            <a:r>
              <a:rPr lang="de-CH" sz="1200" kern="1200" dirty="0" smtClean="0">
                <a:solidFill>
                  <a:schemeClr val="tx1"/>
                </a:solidFill>
                <a:effectLst/>
                <a:latin typeface="+mn-lt"/>
                <a:ea typeface="+mn-ea"/>
                <a:cs typeface="+mn-cs"/>
              </a:rPr>
              <a:t> betragen. Doch gemäss der Statistik, die der VFB</a:t>
            </a:r>
            <a:r>
              <a:rPr lang="de-CH" sz="1200" kern="1200" baseline="0" dirty="0" smtClean="0">
                <a:solidFill>
                  <a:schemeClr val="tx1"/>
                </a:solidFill>
                <a:effectLst/>
                <a:latin typeface="+mn-lt"/>
                <a:ea typeface="+mn-ea"/>
                <a:cs typeface="+mn-cs"/>
              </a:rPr>
              <a:t> </a:t>
            </a:r>
            <a:r>
              <a:rPr lang="de-CH" sz="1200" kern="1200" dirty="0" smtClean="0">
                <a:solidFill>
                  <a:schemeClr val="tx1"/>
                </a:solidFill>
                <a:effectLst/>
                <a:latin typeface="+mn-lt"/>
                <a:ea typeface="+mn-ea"/>
                <a:cs typeface="+mn-cs"/>
              </a:rPr>
              <a:t>2015 übermittelt wurden, beträgt diese Fläche nur 5’633 m</a:t>
            </a:r>
            <a:r>
              <a:rPr lang="de-CH" sz="1200" kern="1200" baseline="30000" dirty="0" smtClean="0">
                <a:solidFill>
                  <a:schemeClr val="tx1"/>
                </a:solidFill>
                <a:effectLst/>
                <a:latin typeface="+mn-lt"/>
                <a:ea typeface="+mn-ea"/>
                <a:cs typeface="+mn-cs"/>
              </a:rPr>
              <a:t>2</a:t>
            </a:r>
            <a:r>
              <a:rPr lang="de-CH" sz="1200" kern="1200" dirty="0" smtClean="0">
                <a:solidFill>
                  <a:schemeClr val="tx1"/>
                </a:solidFill>
                <a:effectLst/>
                <a:latin typeface="+mn-lt"/>
                <a:ea typeface="+mn-ea"/>
                <a:cs typeface="+mn-cs"/>
              </a:rPr>
              <a:t>. Es fehlen also insgesamt 2’407 m</a:t>
            </a:r>
            <a:r>
              <a:rPr lang="de-CH" sz="1200" kern="1200" baseline="30000" dirty="0" smtClean="0">
                <a:solidFill>
                  <a:schemeClr val="tx1"/>
                </a:solidFill>
                <a:effectLst/>
                <a:latin typeface="+mn-lt"/>
                <a:ea typeface="+mn-ea"/>
                <a:cs typeface="+mn-cs"/>
              </a:rPr>
              <a:t>2</a:t>
            </a:r>
            <a:r>
              <a:rPr lang="de-CH" sz="1200" kern="1200" dirty="0" smtClean="0">
                <a:solidFill>
                  <a:schemeClr val="tx1"/>
                </a:solidFill>
                <a:effectLst/>
                <a:latin typeface="+mn-lt"/>
                <a:ea typeface="+mn-ea"/>
                <a:cs typeface="+mn-cs"/>
              </a:rPr>
              <a:t> die dem Publikum in Kanton zur Verfügung stehen.</a:t>
            </a:r>
          </a:p>
          <a:p>
            <a:endParaRPr lang="fr-CH" sz="1200" kern="1200" dirty="0" smtClean="0">
              <a:solidFill>
                <a:schemeClr val="tx1"/>
              </a:solidFill>
              <a:effectLst/>
              <a:latin typeface="+mn-lt"/>
              <a:ea typeface="+mn-ea"/>
              <a:cs typeface="+mn-cs"/>
            </a:endParaRPr>
          </a:p>
          <a:p>
            <a:r>
              <a:rPr lang="fr-FR" sz="1200" b="1" kern="1200" dirty="0" err="1" smtClean="0">
                <a:solidFill>
                  <a:schemeClr val="tx1"/>
                </a:solidFill>
                <a:effectLst/>
                <a:latin typeface="+mn-lt"/>
                <a:ea typeface="+mn-ea"/>
                <a:cs typeface="+mn-cs"/>
              </a:rPr>
              <a:t>Referenzen</a:t>
            </a:r>
            <a:r>
              <a:rPr lang="fr-FR" sz="1200" b="1" kern="1200" dirty="0" smtClean="0">
                <a:solidFill>
                  <a:schemeClr val="tx1"/>
                </a:solidFill>
                <a:effectLst/>
                <a:latin typeface="+mn-lt"/>
                <a:ea typeface="+mn-ea"/>
                <a:cs typeface="+mn-cs"/>
              </a:rPr>
              <a:t> : </a:t>
            </a:r>
            <a:endParaRPr lang="fr-CH"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BABOIS, Agnès, 2015. La bibliothèque autrement : vers une adaptation de la bibliothèque aux nouveaux usages. </a:t>
            </a:r>
            <a:r>
              <a:rPr lang="de-CH" sz="1200" i="1" kern="1200" dirty="0" smtClean="0">
                <a:solidFill>
                  <a:schemeClr val="tx1"/>
                </a:solidFill>
                <a:effectLst/>
                <a:latin typeface="+mn-lt"/>
                <a:ea typeface="+mn-ea"/>
                <a:cs typeface="+mn-cs"/>
              </a:rPr>
              <a:t>Livre/</a:t>
            </a:r>
            <a:r>
              <a:rPr lang="de-CH" sz="1200" i="1" kern="1200" dirty="0" err="1" smtClean="0">
                <a:solidFill>
                  <a:schemeClr val="tx1"/>
                </a:solidFill>
                <a:effectLst/>
                <a:latin typeface="+mn-lt"/>
                <a:ea typeface="+mn-ea"/>
                <a:cs typeface="+mn-cs"/>
              </a:rPr>
              <a:t>échange</a:t>
            </a:r>
            <a:r>
              <a:rPr lang="de-CH" sz="1200" i="1" kern="1200" dirty="0" smtClean="0">
                <a:solidFill>
                  <a:schemeClr val="tx1"/>
                </a:solidFill>
                <a:effectLst/>
                <a:latin typeface="+mn-lt"/>
                <a:ea typeface="+mn-ea"/>
                <a:cs typeface="+mn-cs"/>
              </a:rPr>
              <a:t> </a:t>
            </a:r>
            <a:r>
              <a:rPr lang="de-CH" sz="1200" kern="1200" dirty="0" smtClean="0">
                <a:solidFill>
                  <a:schemeClr val="tx1"/>
                </a:solidFill>
                <a:effectLst/>
                <a:latin typeface="+mn-lt"/>
                <a:ea typeface="+mn-ea"/>
                <a:cs typeface="+mn-cs"/>
              </a:rPr>
              <a:t>[online]. Mai 2015. [abgerufen am 8. Januar 2017]. Mittels folgendem Link abrufbar: </a:t>
            </a:r>
            <a:r>
              <a:rPr lang="de-CH" sz="1200" u="sng" kern="1200" dirty="0" smtClean="0">
                <a:solidFill>
                  <a:schemeClr val="tx1"/>
                </a:solidFill>
                <a:effectLst/>
                <a:latin typeface="+mn-lt"/>
                <a:ea typeface="+mn-ea"/>
                <a:cs typeface="+mn-cs"/>
              </a:rPr>
              <a:t>http://pro.bpi.fr/files/live/sites/Professionnels/files/Pdf/Inclusion/Bibliotheque%20dans%20la%20cite/DossierProLE66.pdf</a:t>
            </a:r>
            <a:endParaRPr lang="fr-CH"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CLP (</a:t>
            </a:r>
            <a:r>
              <a:rPr lang="fr-FR" sz="1200" kern="1200" dirty="0" err="1" smtClean="0">
                <a:solidFill>
                  <a:schemeClr val="tx1"/>
                </a:solidFill>
                <a:effectLst/>
                <a:latin typeface="+mn-lt"/>
                <a:ea typeface="+mn-ea"/>
                <a:cs typeface="+mn-cs"/>
              </a:rPr>
              <a:t>éd</a:t>
            </a:r>
            <a:r>
              <a:rPr lang="fr-FR" sz="1200" kern="1200" dirty="0" smtClean="0">
                <a:solidFill>
                  <a:schemeClr val="tx1"/>
                </a:solidFill>
                <a:effectLst/>
                <a:latin typeface="+mn-lt"/>
                <a:ea typeface="+mn-ea"/>
                <a:cs typeface="+mn-cs"/>
              </a:rPr>
              <a:t>.), 2008. </a:t>
            </a:r>
            <a:r>
              <a:rPr lang="fr-FR" sz="1200" i="1" kern="1200" dirty="0" smtClean="0">
                <a:solidFill>
                  <a:schemeClr val="tx1"/>
                </a:solidFill>
                <a:effectLst/>
                <a:latin typeface="+mn-lt"/>
                <a:ea typeface="+mn-ea"/>
                <a:cs typeface="+mn-cs"/>
              </a:rPr>
              <a:t>Normes pour les bibliothèques de lecture publique: principes, données techniques et exemples pratiques</a:t>
            </a:r>
            <a:r>
              <a:rPr lang="fr-FR" sz="1200" kern="1200" dirty="0" smtClean="0">
                <a:solidFill>
                  <a:schemeClr val="tx1"/>
                </a:solidFill>
                <a:effectLst/>
                <a:latin typeface="+mn-lt"/>
                <a:ea typeface="+mn-ea"/>
                <a:cs typeface="+mn-cs"/>
              </a:rPr>
              <a:t>. 3e </a:t>
            </a:r>
            <a:r>
              <a:rPr lang="fr-FR" sz="1200" kern="1200" dirty="0" err="1" smtClean="0">
                <a:solidFill>
                  <a:schemeClr val="tx1"/>
                </a:solidFill>
                <a:effectLst/>
                <a:latin typeface="+mn-lt"/>
                <a:ea typeface="+mn-ea"/>
                <a:cs typeface="+mn-cs"/>
              </a:rPr>
              <a:t>éd</a:t>
            </a:r>
            <a:r>
              <a:rPr lang="fr-FR" sz="1200" kern="1200" dirty="0" smtClean="0">
                <a:solidFill>
                  <a:schemeClr val="tx1"/>
                </a:solidFill>
                <a:effectLst/>
                <a:latin typeface="+mn-lt"/>
                <a:ea typeface="+mn-ea"/>
                <a:cs typeface="+mn-cs"/>
              </a:rPr>
              <a:t>. revue et </a:t>
            </a:r>
            <a:r>
              <a:rPr lang="fr-FR" sz="1200" kern="1200" dirty="0" err="1" smtClean="0">
                <a:solidFill>
                  <a:schemeClr val="tx1"/>
                </a:solidFill>
                <a:effectLst/>
                <a:latin typeface="+mn-lt"/>
                <a:ea typeface="+mn-ea"/>
                <a:cs typeface="+mn-cs"/>
              </a:rPr>
              <a:t>augm</a:t>
            </a:r>
            <a:r>
              <a:rPr lang="fr-FR" sz="1200" kern="1200" dirty="0" smtClean="0">
                <a:solidFill>
                  <a:schemeClr val="tx1"/>
                </a:solidFill>
                <a:effectLst/>
                <a:latin typeface="+mn-lt"/>
                <a:ea typeface="+mn-ea"/>
                <a:cs typeface="+mn-cs"/>
              </a:rPr>
              <a:t>. Berne : Ed. Hep. ISBN 978-3-907832-04-3 </a:t>
            </a:r>
            <a:endParaRPr lang="fr-CH"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GIRARD, Hélène, 2016. La bibliothèque « 3</a:t>
            </a:r>
            <a:r>
              <a:rPr lang="fr-FR" sz="1200" kern="1200" baseline="30000" dirty="0" smtClean="0">
                <a:solidFill>
                  <a:schemeClr val="tx1"/>
                </a:solidFill>
                <a:effectLst/>
                <a:latin typeface="+mn-lt"/>
                <a:ea typeface="+mn-ea"/>
                <a:cs typeface="+mn-cs"/>
              </a:rPr>
              <a:t>ème</a:t>
            </a:r>
            <a:r>
              <a:rPr lang="fr-FR" sz="1200" kern="1200" dirty="0" smtClean="0">
                <a:solidFill>
                  <a:schemeClr val="tx1"/>
                </a:solidFill>
                <a:effectLst/>
                <a:latin typeface="+mn-lt"/>
                <a:ea typeface="+mn-ea"/>
                <a:cs typeface="+mn-cs"/>
              </a:rPr>
              <a:t> lieu » permet de tisser du lien social. </a:t>
            </a:r>
            <a:r>
              <a:rPr lang="de-CH" sz="1200" i="1" kern="1200" dirty="0" smtClean="0">
                <a:solidFill>
                  <a:schemeClr val="tx1"/>
                </a:solidFill>
                <a:effectLst/>
                <a:latin typeface="+mn-lt"/>
                <a:ea typeface="+mn-ea"/>
                <a:cs typeface="+mn-cs"/>
              </a:rPr>
              <a:t>La Gazette.fr </a:t>
            </a:r>
            <a:r>
              <a:rPr lang="de-CH" sz="1200" kern="1200" dirty="0" smtClean="0">
                <a:solidFill>
                  <a:schemeClr val="tx1"/>
                </a:solidFill>
                <a:effectLst/>
                <a:latin typeface="+mn-lt"/>
                <a:ea typeface="+mn-ea"/>
                <a:cs typeface="+mn-cs"/>
              </a:rPr>
              <a:t>[online]. 19.04.2016. [abgerufen am 8. Januar 2017]. Mittels folgendem Link abrufbar:  </a:t>
            </a:r>
            <a:r>
              <a:rPr lang="de-CH" sz="1200" u="sng" kern="1200" dirty="0" smtClean="0">
                <a:solidFill>
                  <a:schemeClr val="tx1"/>
                </a:solidFill>
                <a:effectLst/>
                <a:latin typeface="+mn-lt"/>
                <a:ea typeface="+mn-ea"/>
                <a:cs typeface="+mn-cs"/>
              </a:rPr>
              <a:t>http://www.lagazettedescommunes.com/417841/la-bibliotheque-troisieme-lieu-permet-de-tisser-du-lien-social/ </a:t>
            </a:r>
            <a:endParaRPr lang="fr-CH"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SERVET, Mathilde, 2014. La bibliothèque, un lieu de rencontres, de culture, de vie, un espace d’information, d’apprentissage et de loisirs. </a:t>
            </a:r>
            <a:r>
              <a:rPr lang="fr-FR" sz="1200" i="1" kern="1200" dirty="0" smtClean="0">
                <a:solidFill>
                  <a:schemeClr val="tx1"/>
                </a:solidFill>
                <a:effectLst/>
                <a:latin typeface="+mn-lt"/>
                <a:ea typeface="+mn-ea"/>
                <a:cs typeface="+mn-cs"/>
              </a:rPr>
              <a:t>biblioBE.ch </a:t>
            </a:r>
            <a:r>
              <a:rPr lang="fr-FR" sz="1200" kern="1200" dirty="0" smtClean="0">
                <a:solidFill>
                  <a:schemeClr val="tx1"/>
                </a:solidFill>
                <a:effectLst/>
                <a:latin typeface="+mn-lt"/>
                <a:ea typeface="+mn-ea"/>
                <a:cs typeface="+mn-cs"/>
              </a:rPr>
              <a:t>[online]. </a:t>
            </a:r>
            <a:r>
              <a:rPr lang="de-CH" sz="1200" kern="1200" dirty="0" smtClean="0">
                <a:solidFill>
                  <a:schemeClr val="tx1"/>
                </a:solidFill>
                <a:effectLst/>
                <a:latin typeface="+mn-lt"/>
                <a:ea typeface="+mn-ea"/>
                <a:cs typeface="+mn-cs"/>
              </a:rPr>
              <a:t>19.02.2014. [abgerufen am 8. Januar 2017]. Mittels folgendem Link abrufbar: </a:t>
            </a:r>
            <a:r>
              <a:rPr lang="de-CH" sz="1200" u="sng" kern="1200" dirty="0" smtClean="0">
                <a:solidFill>
                  <a:schemeClr val="tx1"/>
                </a:solidFill>
                <a:effectLst/>
                <a:latin typeface="+mn-lt"/>
                <a:ea typeface="+mn-ea"/>
                <a:cs typeface="+mn-cs"/>
              </a:rPr>
              <a:t>http://www.bibliobe.ch/fr/Dossier/La-bibliotheque-lieu-de-vie-et-lieu-d-etudes/La-bibliotheque-un-lieu-de-rencontres-de-culture.aspx </a:t>
            </a:r>
          </a:p>
          <a:p>
            <a:r>
              <a:rPr lang="de-CH" sz="1200" b="1" kern="1200" dirty="0" smtClean="0">
                <a:solidFill>
                  <a:schemeClr val="tx1"/>
                </a:solidFill>
                <a:effectLst/>
                <a:latin typeface="+mn-lt"/>
                <a:ea typeface="+mn-ea"/>
                <a:cs typeface="+mn-cs"/>
              </a:rPr>
              <a:t>Weiterführende Information: </a:t>
            </a:r>
            <a:endParaRPr lang="fr-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In Quebec bestätigte eine Studie, dass die Entwicklung interkultureller Bibliotheken die Integration der Migranten in die Gemeinschaft fördert </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Picco</a:t>
            </a:r>
            <a:r>
              <a:rPr lang="en-US" sz="1200" kern="1200" dirty="0" smtClean="0">
                <a:solidFill>
                  <a:schemeClr val="tx1"/>
                </a:solidFill>
                <a:effectLst/>
                <a:latin typeface="+mn-lt"/>
                <a:ea typeface="+mn-ea"/>
                <a:cs typeface="+mn-cs"/>
              </a:rPr>
              <a:t>, 2008). </a:t>
            </a:r>
            <a:endParaRPr lang="fr-CH"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PICCO, Paola, 2008. Multicultural libraries' services and social integration: the case of public libraries in Montreal, Canada. </a:t>
            </a:r>
            <a:r>
              <a:rPr lang="de-CH" sz="1200" i="1" kern="1200" dirty="0" smtClean="0">
                <a:solidFill>
                  <a:schemeClr val="tx1"/>
                </a:solidFill>
                <a:effectLst/>
                <a:latin typeface="+mn-lt"/>
                <a:ea typeface="+mn-ea"/>
                <a:cs typeface="+mn-cs"/>
              </a:rPr>
              <a:t>Public Library </a:t>
            </a:r>
            <a:r>
              <a:rPr lang="de-CH" sz="1200" i="1" kern="1200" dirty="0" err="1" smtClean="0">
                <a:solidFill>
                  <a:schemeClr val="tx1"/>
                </a:solidFill>
                <a:effectLst/>
                <a:latin typeface="+mn-lt"/>
                <a:ea typeface="+mn-ea"/>
                <a:cs typeface="+mn-cs"/>
              </a:rPr>
              <a:t>Quartery</a:t>
            </a:r>
            <a:r>
              <a:rPr lang="de-CH" sz="1200" i="1" kern="1200" dirty="0" smtClean="0">
                <a:solidFill>
                  <a:schemeClr val="tx1"/>
                </a:solidFill>
                <a:effectLst/>
                <a:latin typeface="+mn-lt"/>
                <a:ea typeface="+mn-ea"/>
                <a:cs typeface="+mn-cs"/>
              </a:rPr>
              <a:t>. </a:t>
            </a:r>
            <a:r>
              <a:rPr lang="de-CH" sz="1200" kern="1200" dirty="0" smtClean="0">
                <a:solidFill>
                  <a:schemeClr val="tx1"/>
                </a:solidFill>
                <a:effectLst/>
                <a:latin typeface="+mn-lt"/>
                <a:ea typeface="+mn-ea"/>
                <a:cs typeface="+mn-cs"/>
              </a:rPr>
              <a:t>2008, vol. 27, </a:t>
            </a:r>
            <a:r>
              <a:rPr lang="de-CH" sz="1200" kern="1200" dirty="0" err="1" smtClean="0">
                <a:solidFill>
                  <a:schemeClr val="tx1"/>
                </a:solidFill>
                <a:effectLst/>
                <a:latin typeface="+mn-lt"/>
                <a:ea typeface="+mn-ea"/>
                <a:cs typeface="+mn-cs"/>
              </a:rPr>
              <a:t>issue</a:t>
            </a:r>
            <a:r>
              <a:rPr lang="de-CH" sz="1200" kern="1200" dirty="0" smtClean="0">
                <a:solidFill>
                  <a:schemeClr val="tx1"/>
                </a:solidFill>
                <a:effectLst/>
                <a:latin typeface="+mn-lt"/>
                <a:ea typeface="+mn-ea"/>
                <a:cs typeface="+mn-cs"/>
              </a:rPr>
              <a:t> 1, pp. 41-56 </a:t>
            </a:r>
            <a:endParaRPr lang="fr-CH" sz="1200" kern="1200" dirty="0" smtClean="0">
              <a:solidFill>
                <a:schemeClr val="tx1"/>
              </a:solidFill>
              <a:effectLst/>
              <a:latin typeface="+mn-lt"/>
              <a:ea typeface="+mn-ea"/>
              <a:cs typeface="+mn-cs"/>
            </a:endParaRPr>
          </a:p>
          <a:p>
            <a:r>
              <a:rPr lang="de-CH" sz="1200" i="1" kern="1200" dirty="0" smtClean="0">
                <a:solidFill>
                  <a:schemeClr val="tx1"/>
                </a:solidFill>
                <a:effectLst/>
                <a:latin typeface="+mn-lt"/>
                <a:ea typeface="+mn-ea"/>
                <a:cs typeface="+mn-cs"/>
              </a:rPr>
              <a:t>Artikel mit Lizenz zugänglich, in der KUB Freiburg im PDF Format herunterladbar.</a:t>
            </a:r>
            <a:endParaRPr lang="fr-CH" sz="1200" kern="1200" dirty="0" smtClean="0">
              <a:solidFill>
                <a:schemeClr val="tx1"/>
              </a:solidFill>
              <a:effectLst/>
              <a:latin typeface="+mn-lt"/>
              <a:ea typeface="+mn-ea"/>
              <a:cs typeface="+mn-cs"/>
            </a:endParaRPr>
          </a:p>
          <a:p>
            <a:endParaRPr lang="fr-CH" dirty="0"/>
          </a:p>
        </p:txBody>
      </p:sp>
      <p:sp>
        <p:nvSpPr>
          <p:cNvPr id="4" name="Espace réservé du numéro de diapositive 3"/>
          <p:cNvSpPr>
            <a:spLocks noGrp="1"/>
          </p:cNvSpPr>
          <p:nvPr>
            <p:ph type="sldNum" sz="quarter" idx="10"/>
          </p:nvPr>
        </p:nvSpPr>
        <p:spPr/>
        <p:txBody>
          <a:bodyPr/>
          <a:lstStyle/>
          <a:p>
            <a:fld id="{328EF169-F31C-EA44-A8C0-263965A90381}" type="slidenum">
              <a:rPr lang="fr-FR" smtClean="0"/>
              <a:t>4</a:t>
            </a:fld>
            <a:endParaRPr lang="fr-FR"/>
          </a:p>
        </p:txBody>
      </p:sp>
    </p:spTree>
    <p:extLst>
      <p:ext uri="{BB962C8B-B14F-4D97-AF65-F5344CB8AC3E}">
        <p14:creationId xmlns:p14="http://schemas.microsoft.com/office/powerpoint/2010/main" val="110730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de-CH" sz="1200" kern="1200" dirty="0" smtClean="0">
                <a:solidFill>
                  <a:schemeClr val="tx1"/>
                </a:solidFill>
                <a:effectLst/>
                <a:latin typeface="+mn-lt"/>
                <a:ea typeface="+mn-ea"/>
                <a:cs typeface="+mn-cs"/>
              </a:rPr>
              <a:t>Informationskompetenz  – Definition:</a:t>
            </a:r>
          </a:p>
          <a:p>
            <a:endParaRPr lang="fr-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«Informationskompetenz bedeutet die Bedürfnisse an Information der Benutzer zu erkennen sowie deren Fähigkeit sie zu identifizieren, zu finden, zu bewerten; die gefundene Information auch zu organisieren und zu einem neuen Produkt verarbeiten; sie, im Hinblick Fragen und Probleme die sich stellen zu behandeln, zu gebrauchen und erfolgreich zu kommunizieren.» übersetzt</a:t>
            </a:r>
            <a:r>
              <a:rPr lang="de-CH" sz="1200" kern="1200" baseline="0" dirty="0" smtClean="0">
                <a:solidFill>
                  <a:schemeClr val="tx1"/>
                </a:solidFill>
                <a:effectLst/>
                <a:latin typeface="+mn-lt"/>
                <a:ea typeface="+mn-ea"/>
                <a:cs typeface="+mn-cs"/>
              </a:rPr>
              <a:t> aus </a:t>
            </a:r>
            <a:r>
              <a:rPr lang="fr-CH" sz="1200" kern="1200" dirty="0" smtClean="0">
                <a:solidFill>
                  <a:schemeClr val="tx1"/>
                </a:solidFill>
                <a:effectLst/>
                <a:latin typeface="+mn-lt"/>
                <a:ea typeface="+mn-ea"/>
                <a:cs typeface="+mn-cs"/>
              </a:rPr>
              <a:t>UNESCO (2003). </a:t>
            </a:r>
            <a:r>
              <a:rPr lang="fr-CH" sz="1200" i="1" kern="1200" dirty="0" smtClean="0">
                <a:solidFill>
                  <a:schemeClr val="tx1"/>
                </a:solidFill>
                <a:effectLst/>
                <a:latin typeface="+mn-lt"/>
                <a:ea typeface="+mn-ea"/>
                <a:cs typeface="+mn-cs"/>
              </a:rPr>
              <a:t>Déclaration de Prague. Vers une société compétente dans l’usage de l’information</a:t>
            </a:r>
            <a:r>
              <a:rPr lang="fr-CH" sz="1200" kern="1200" dirty="0" smtClean="0">
                <a:solidFill>
                  <a:schemeClr val="tx1"/>
                </a:solidFill>
                <a:effectLst/>
                <a:latin typeface="+mn-lt"/>
                <a:ea typeface="+mn-ea"/>
                <a:cs typeface="+mn-cs"/>
              </a:rPr>
              <a:t>. </a:t>
            </a:r>
          </a:p>
          <a:p>
            <a:endParaRPr lang="fr-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Fliessendes Lesen ist die Grundlage der Informationskompetenz. Dies ist, nicht zuletzt im Internet, die Kernvoraussetzung einer Identifikation, einer Bewertung und einer adäquaten Nutzung der Information. Die Bibliothek hat die Aufgabe, der Bevölkerung bei dem Erwerb von Recherchekompetenzen, unabhängig von der Natur der Medien, zu unterstützen.</a:t>
            </a:r>
          </a:p>
          <a:p>
            <a:endParaRPr lang="fr-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Das Unvermögen einer Person die Informations- und Kommunikationstechnologien zu nutzen, sei es durch Mangel an finanziellen Ressourcen oder durch Unwissenheit, ist eine Quelle der Marginalisierung; die so genannte «digitale Kluft». Die Bereitstellung von sachgerechten Tools, einer Internet Verbindung und einer Begleitung bei der Benutzung dieser Werkzeuge, kann dazu beitragen diese Kluft zu verringern. </a:t>
            </a:r>
            <a:endParaRPr lang="fr-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Die Walliser Bibliotheken, zum Beispiel, bieten fast alle Internet-Zugang an:</a:t>
            </a:r>
            <a:endParaRPr lang="fr-CH" sz="1200" kern="1200" dirty="0" smtClean="0">
              <a:solidFill>
                <a:schemeClr val="tx1"/>
              </a:solidFill>
              <a:effectLst/>
              <a:latin typeface="+mn-lt"/>
              <a:ea typeface="+mn-ea"/>
              <a:cs typeface="+mn-cs"/>
            </a:endParaRPr>
          </a:p>
          <a:p>
            <a:r>
              <a:rPr lang="de-CH" sz="1200" u="sng" kern="1200" dirty="0" smtClean="0">
                <a:solidFill>
                  <a:schemeClr val="tx1"/>
                </a:solidFill>
                <a:effectLst/>
                <a:latin typeface="+mn-lt"/>
                <a:ea typeface="+mn-ea"/>
                <a:cs typeface="+mn-cs"/>
                <a:hlinkClick r:id="rId3"/>
              </a:rPr>
              <a:t>http://www.bibliovalais.ch/valais/acceder-internet-10.html</a:t>
            </a:r>
            <a:endParaRPr lang="fr-CH" sz="1200" kern="1200" dirty="0" smtClean="0">
              <a:solidFill>
                <a:schemeClr val="tx1"/>
              </a:solidFill>
              <a:effectLst/>
              <a:latin typeface="+mn-lt"/>
              <a:ea typeface="+mn-ea"/>
              <a:cs typeface="+mn-cs"/>
            </a:endParaRPr>
          </a:p>
          <a:p>
            <a:endParaRPr lang="fr-CH" dirty="0"/>
          </a:p>
        </p:txBody>
      </p:sp>
      <p:sp>
        <p:nvSpPr>
          <p:cNvPr id="4" name="Espace réservé du numéro de diapositive 3"/>
          <p:cNvSpPr>
            <a:spLocks noGrp="1"/>
          </p:cNvSpPr>
          <p:nvPr>
            <p:ph type="sldNum" sz="quarter" idx="10"/>
          </p:nvPr>
        </p:nvSpPr>
        <p:spPr/>
        <p:txBody>
          <a:bodyPr/>
          <a:lstStyle/>
          <a:p>
            <a:fld id="{328EF169-F31C-EA44-A8C0-263965A90381}" type="slidenum">
              <a:rPr lang="fr-FR" smtClean="0"/>
              <a:t>5</a:t>
            </a:fld>
            <a:endParaRPr lang="fr-FR"/>
          </a:p>
        </p:txBody>
      </p:sp>
    </p:spTree>
    <p:extLst>
      <p:ext uri="{BB962C8B-B14F-4D97-AF65-F5344CB8AC3E}">
        <p14:creationId xmlns:p14="http://schemas.microsoft.com/office/powerpoint/2010/main" val="1321201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de-CH" sz="1200" kern="1200" dirty="0" smtClean="0">
                <a:solidFill>
                  <a:schemeClr val="tx1"/>
                </a:solidFill>
                <a:effectLst/>
                <a:latin typeface="+mn-lt"/>
                <a:ea typeface="+mn-ea"/>
                <a:cs typeface="+mn-cs"/>
              </a:rPr>
              <a:t>Indem die Bibliothek allen Dokumente zu einer Vielfalt an Themen bereitstellt, unterstützt sie die Weiterbildung; sie erlaubt den Benutzern ihre Kenntnisse und Expertise zu vertiefen und unterstützt damit ihre formelle sowie ihre informelle Bildung (IFLA/UNESCO, 2002, p. 31). «Eine Bibliothek ist eine Datenbank an Informationen; ein für alle zugänglicher Ort, der jedem Bürger und Bürgerin einen gleichwertigen Zugang zu Information bietet» (übersetzt aus </a:t>
            </a:r>
            <a:r>
              <a:rPr lang="de-CH" sz="1200" kern="1200" dirty="0" err="1" smtClean="0">
                <a:solidFill>
                  <a:schemeClr val="tx1"/>
                </a:solidFill>
                <a:effectLst/>
                <a:latin typeface="+mn-lt"/>
                <a:ea typeface="+mn-ea"/>
                <a:cs typeface="+mn-cs"/>
              </a:rPr>
              <a:t>Gaiman</a:t>
            </a:r>
            <a:r>
              <a:rPr lang="de-CH" sz="1200" kern="1200" dirty="0" smtClean="0">
                <a:solidFill>
                  <a:schemeClr val="tx1"/>
                </a:solidFill>
                <a:effectLst/>
                <a:latin typeface="+mn-lt"/>
                <a:ea typeface="+mn-ea"/>
                <a:cs typeface="+mn-cs"/>
              </a:rPr>
              <a:t>, 2014, p. 16). Sie erlaubt es jedem die « grossen sozialen und technischen Veränderungen unserer Gesellschaft zu verstehen und zu leiten» (übersetzt aus </a:t>
            </a:r>
            <a:r>
              <a:rPr lang="de-CH" sz="1200" kern="1200" dirty="0" err="1" smtClean="0">
                <a:solidFill>
                  <a:schemeClr val="tx1"/>
                </a:solidFill>
                <a:effectLst/>
                <a:latin typeface="+mn-lt"/>
                <a:ea typeface="+mn-ea"/>
                <a:cs typeface="+mn-cs"/>
              </a:rPr>
              <a:t>Deprez</a:t>
            </a:r>
            <a:r>
              <a:rPr lang="de-CH" sz="1200" kern="1200" dirty="0" smtClean="0">
                <a:solidFill>
                  <a:schemeClr val="tx1"/>
                </a:solidFill>
                <a:effectLst/>
                <a:latin typeface="+mn-lt"/>
                <a:ea typeface="+mn-ea"/>
                <a:cs typeface="+mn-cs"/>
              </a:rPr>
              <a:t>, von</a:t>
            </a:r>
            <a:r>
              <a:rPr lang="de-CH" sz="1200" kern="1200" baseline="0" dirty="0" smtClean="0">
                <a:solidFill>
                  <a:schemeClr val="tx1"/>
                </a:solidFill>
                <a:effectLst/>
                <a:latin typeface="+mn-lt"/>
                <a:ea typeface="+mn-ea"/>
                <a:cs typeface="+mn-cs"/>
              </a:rPr>
              <a:t> </a:t>
            </a:r>
            <a:r>
              <a:rPr lang="de-CH" sz="1200" kern="1200" dirty="0" err="1" smtClean="0">
                <a:solidFill>
                  <a:schemeClr val="tx1"/>
                </a:solidFill>
                <a:effectLst/>
                <a:latin typeface="+mn-lt"/>
                <a:ea typeface="+mn-ea"/>
                <a:cs typeface="+mn-cs"/>
              </a:rPr>
              <a:t>Laureys</a:t>
            </a:r>
            <a:r>
              <a:rPr lang="de-CH" sz="1200" kern="1200" dirty="0" smtClean="0">
                <a:solidFill>
                  <a:schemeClr val="tx1"/>
                </a:solidFill>
                <a:effectLst/>
                <a:latin typeface="+mn-lt"/>
                <a:ea typeface="+mn-ea"/>
                <a:cs typeface="+mn-cs"/>
              </a:rPr>
              <a:t> und </a:t>
            </a:r>
            <a:r>
              <a:rPr lang="de-CH" sz="1200" kern="1200" dirty="0" err="1" smtClean="0">
                <a:solidFill>
                  <a:schemeClr val="tx1"/>
                </a:solidFill>
                <a:effectLst/>
                <a:latin typeface="+mn-lt"/>
                <a:ea typeface="+mn-ea"/>
                <a:cs typeface="+mn-cs"/>
              </a:rPr>
              <a:t>Lecomte</a:t>
            </a:r>
            <a:r>
              <a:rPr lang="de-CH" sz="1200" kern="1200" dirty="0" smtClean="0">
                <a:solidFill>
                  <a:schemeClr val="tx1"/>
                </a:solidFill>
                <a:effectLst/>
                <a:latin typeface="+mn-lt"/>
                <a:ea typeface="+mn-ea"/>
                <a:cs typeface="+mn-cs"/>
              </a:rPr>
              <a:t>, 2011, p. 4 zitiert). Durch die Vielfältigkeit ihres Bestands stimuliert die Bibliothek  kritisches Denken und erlaubt, sich ein Weltbild zu verschaffen. So bildet sie auf lokaler Ebene einen Schlüssel zum Wissen und ist ein wesentliches Mittel, um den Geist der Verteidigung des Friedens zu stärken, auch trägt sie zum Fortschritt  der spirituellen Entwicklung der Menschheit bei».</a:t>
            </a:r>
          </a:p>
          <a:p>
            <a:endParaRPr lang="fr-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Ende 2015 zählte der Kanton Wallis 335’696 Einwohner (Siehe die Kantonalen Walliser Bevölkerungsstatistik für 2015 hier:  </a:t>
            </a:r>
            <a:r>
              <a:rPr lang="de-CH" sz="1200" u="sng" kern="1200" dirty="0" smtClean="0">
                <a:solidFill>
                  <a:schemeClr val="tx1"/>
                </a:solidFill>
                <a:effectLst/>
                <a:latin typeface="+mn-lt"/>
                <a:ea typeface="+mn-ea"/>
                <a:cs typeface="+mn-cs"/>
                <a:hlinkClick r:id="rId3"/>
              </a:rPr>
              <a:t>https://www.vs.ch/web/acf/statpop</a:t>
            </a:r>
            <a:r>
              <a:rPr lang="de-CH" sz="1200" kern="1200" dirty="0" smtClean="0">
                <a:solidFill>
                  <a:schemeClr val="tx1"/>
                </a:solidFill>
                <a:effectLst/>
                <a:latin typeface="+mn-lt"/>
                <a:ea typeface="+mn-ea"/>
                <a:cs typeface="+mn-cs"/>
              </a:rPr>
              <a:t>). Davon waren 94’467 als aktive Leser in einer Bibliothek eingeschrieben (siehe die « Bibliothekstatistik » des BFS hier : https://www.bfs.admin.ch/bfs/fr/home/statistiques/culture-medias-societe-information-sport/culture.gnpdetail.2016-0320.html). Im Kanton Freiburg, für eine gesamt Einwohnerzahl von 303’377  (die kantonalen Freiburger Statistik für 2015 finden Sie hier: </a:t>
            </a:r>
            <a:r>
              <a:rPr lang="de-CH" sz="1200" u="sng" kern="1200" dirty="0" smtClean="0">
                <a:solidFill>
                  <a:schemeClr val="tx1"/>
                </a:solidFill>
                <a:effectLst/>
                <a:latin typeface="+mn-lt"/>
                <a:ea typeface="+mn-ea"/>
                <a:cs typeface="+mn-cs"/>
              </a:rPr>
              <a:t>http://www.fr.ch/sstat/fr/pub/annuaire_statistique.htm</a:t>
            </a:r>
            <a:r>
              <a:rPr lang="de-CH" sz="1200" kern="1200" dirty="0" smtClean="0">
                <a:solidFill>
                  <a:schemeClr val="tx1"/>
                </a:solidFill>
                <a:effectLst/>
                <a:latin typeface="+mn-lt"/>
                <a:ea typeface="+mn-ea"/>
                <a:cs typeface="+mn-cs"/>
              </a:rPr>
              <a:t>), zählte die VFB, 35’058  in einer Bibliothek eingeschriebene Leser (diese Daten wurden Ende 2015 von den teilnehmenden Bibliotheken übermittelt).</a:t>
            </a:r>
            <a:endParaRPr lang="fr-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 </a:t>
            </a:r>
            <a:endParaRPr lang="fr-CH" sz="1200" kern="1200" dirty="0" smtClean="0">
              <a:solidFill>
                <a:schemeClr val="tx1"/>
              </a:solidFill>
              <a:effectLst/>
              <a:latin typeface="+mn-lt"/>
              <a:ea typeface="+mn-ea"/>
              <a:cs typeface="+mn-cs"/>
            </a:endParaRPr>
          </a:p>
          <a:p>
            <a:r>
              <a:rPr lang="fr-CH" sz="1200" b="1" kern="1200" dirty="0" err="1" smtClean="0">
                <a:solidFill>
                  <a:schemeClr val="tx1"/>
                </a:solidFill>
                <a:effectLst/>
                <a:latin typeface="+mn-lt"/>
                <a:ea typeface="+mn-ea"/>
                <a:cs typeface="+mn-cs"/>
              </a:rPr>
              <a:t>Referenzen</a:t>
            </a:r>
            <a:r>
              <a:rPr lang="fr-CH" sz="1200" b="1" kern="1200" dirty="0" smtClean="0">
                <a:solidFill>
                  <a:schemeClr val="tx1"/>
                </a:solidFill>
                <a:effectLst/>
                <a:latin typeface="+mn-lt"/>
                <a:ea typeface="+mn-ea"/>
                <a:cs typeface="+mn-cs"/>
              </a:rPr>
              <a:t> : </a:t>
            </a:r>
            <a:endParaRPr lang="fr-CH" sz="1200" kern="1200" dirty="0" smtClean="0">
              <a:solidFill>
                <a:schemeClr val="tx1"/>
              </a:solidFill>
              <a:effectLst/>
              <a:latin typeface="+mn-lt"/>
              <a:ea typeface="+mn-ea"/>
              <a:cs typeface="+mn-cs"/>
            </a:endParaRPr>
          </a:p>
          <a:p>
            <a:pPr lvl="0"/>
            <a:r>
              <a:rPr lang="fr-CH" sz="1200" kern="1200" dirty="0" smtClean="0">
                <a:solidFill>
                  <a:schemeClr val="tx1"/>
                </a:solidFill>
                <a:effectLst/>
                <a:latin typeface="+mn-lt"/>
                <a:ea typeface="+mn-ea"/>
                <a:cs typeface="+mn-cs"/>
              </a:rPr>
              <a:t>GAIMAN, Neil, 2014. </a:t>
            </a:r>
            <a:r>
              <a:rPr lang="fr-CH" sz="1200" i="1" kern="1200" dirty="0" smtClean="0">
                <a:solidFill>
                  <a:schemeClr val="tx1"/>
                </a:solidFill>
                <a:effectLst/>
                <a:latin typeface="+mn-lt"/>
                <a:ea typeface="+mn-ea"/>
                <a:cs typeface="+mn-cs"/>
              </a:rPr>
              <a:t>Pourquoi notre futur </a:t>
            </a:r>
            <a:r>
              <a:rPr lang="fr-CH" sz="1200" i="1" kern="1200" dirty="0" err="1" smtClean="0">
                <a:solidFill>
                  <a:schemeClr val="tx1"/>
                </a:solidFill>
                <a:effectLst/>
                <a:latin typeface="+mn-lt"/>
                <a:ea typeface="+mn-ea"/>
                <a:cs typeface="+mn-cs"/>
              </a:rPr>
              <a:t>dépend</a:t>
            </a:r>
            <a:r>
              <a:rPr lang="fr-CH" sz="1200" i="1" kern="1200" dirty="0" smtClean="0">
                <a:solidFill>
                  <a:schemeClr val="tx1"/>
                </a:solidFill>
                <a:effectLst/>
                <a:latin typeface="+mn-lt"/>
                <a:ea typeface="+mn-ea"/>
                <a:cs typeface="+mn-cs"/>
              </a:rPr>
              <a:t> des </a:t>
            </a:r>
            <a:r>
              <a:rPr lang="fr-CH" sz="1200" i="1" kern="1200" dirty="0" err="1" smtClean="0">
                <a:solidFill>
                  <a:schemeClr val="tx1"/>
                </a:solidFill>
                <a:effectLst/>
                <a:latin typeface="+mn-lt"/>
                <a:ea typeface="+mn-ea"/>
                <a:cs typeface="+mn-cs"/>
              </a:rPr>
              <a:t>bibliothèques</a:t>
            </a:r>
            <a:r>
              <a:rPr lang="fr-CH" sz="1200" i="1" kern="1200" dirty="0" smtClean="0">
                <a:solidFill>
                  <a:schemeClr val="tx1"/>
                </a:solidFill>
                <a:effectLst/>
                <a:latin typeface="+mn-lt"/>
                <a:ea typeface="+mn-ea"/>
                <a:cs typeface="+mn-cs"/>
              </a:rPr>
              <a:t> de la lecture et de l’imagination : une </a:t>
            </a:r>
            <a:r>
              <a:rPr lang="fr-CH" sz="1200" i="1" kern="1200" dirty="0" err="1" smtClean="0">
                <a:solidFill>
                  <a:schemeClr val="tx1"/>
                </a:solidFill>
                <a:effectLst/>
                <a:latin typeface="+mn-lt"/>
                <a:ea typeface="+mn-ea"/>
                <a:cs typeface="+mn-cs"/>
              </a:rPr>
              <a:t>conférence</a:t>
            </a:r>
            <a:r>
              <a:rPr lang="fr-CH" sz="1200" i="1" kern="1200" dirty="0" smtClean="0">
                <a:solidFill>
                  <a:schemeClr val="tx1"/>
                </a:solidFill>
                <a:effectLst/>
                <a:latin typeface="+mn-lt"/>
                <a:ea typeface="+mn-ea"/>
                <a:cs typeface="+mn-cs"/>
              </a:rPr>
              <a:t> sur le devoir de chaque citoyen d’exercer son imagination et de pourvoir à ce que les autres exercent la leur </a:t>
            </a:r>
            <a:r>
              <a:rPr lang="fr-CH" sz="1200" kern="1200" dirty="0" smtClean="0">
                <a:solidFill>
                  <a:schemeClr val="tx1"/>
                </a:solidFill>
                <a:effectLst/>
                <a:latin typeface="+mn-lt"/>
                <a:ea typeface="+mn-ea"/>
                <a:cs typeface="+mn-cs"/>
              </a:rPr>
              <a:t>[Online]. </a:t>
            </a:r>
            <a:r>
              <a:rPr lang="de-CH" sz="1200" kern="1200" dirty="0" smtClean="0">
                <a:solidFill>
                  <a:schemeClr val="tx1"/>
                </a:solidFill>
                <a:effectLst/>
                <a:latin typeface="+mn-lt"/>
                <a:ea typeface="+mn-ea"/>
                <a:cs typeface="+mn-cs"/>
              </a:rPr>
              <a:t>[</a:t>
            </a:r>
            <a:r>
              <a:rPr lang="de-CH" sz="1200" kern="1200" dirty="0" err="1" smtClean="0">
                <a:solidFill>
                  <a:schemeClr val="tx1"/>
                </a:solidFill>
                <a:effectLst/>
                <a:latin typeface="+mn-lt"/>
                <a:ea typeface="+mn-ea"/>
                <a:cs typeface="+mn-cs"/>
              </a:rPr>
              <a:t>S.l</a:t>
            </a:r>
            <a:r>
              <a:rPr lang="de-CH" sz="1200" kern="1200" dirty="0" smtClean="0">
                <a:solidFill>
                  <a:schemeClr val="tx1"/>
                </a:solidFill>
                <a:effectLst/>
                <a:latin typeface="+mn-lt"/>
                <a:ea typeface="+mn-ea"/>
                <a:cs typeface="+mn-cs"/>
              </a:rPr>
              <a:t>.] : Au </a:t>
            </a:r>
            <a:r>
              <a:rPr lang="de-CH" sz="1200" kern="1200" dirty="0" err="1" smtClean="0">
                <a:solidFill>
                  <a:schemeClr val="tx1"/>
                </a:solidFill>
                <a:effectLst/>
                <a:latin typeface="+mn-lt"/>
                <a:ea typeface="+mn-ea"/>
                <a:cs typeface="+mn-cs"/>
              </a:rPr>
              <a:t>Diable</a:t>
            </a:r>
            <a:r>
              <a:rPr lang="de-CH" sz="1200" kern="1200" dirty="0" smtClean="0">
                <a:solidFill>
                  <a:schemeClr val="tx1"/>
                </a:solidFill>
                <a:effectLst/>
                <a:latin typeface="+mn-lt"/>
                <a:ea typeface="+mn-ea"/>
                <a:cs typeface="+mn-cs"/>
              </a:rPr>
              <a:t> </a:t>
            </a:r>
            <a:r>
              <a:rPr lang="de-CH" sz="1200" kern="1200" dirty="0" err="1" smtClean="0">
                <a:solidFill>
                  <a:schemeClr val="tx1"/>
                </a:solidFill>
                <a:effectLst/>
                <a:latin typeface="+mn-lt"/>
                <a:ea typeface="+mn-ea"/>
                <a:cs typeface="+mn-cs"/>
              </a:rPr>
              <a:t>Vauvert</a:t>
            </a:r>
            <a:r>
              <a:rPr lang="de-CH" sz="1200" kern="1200" dirty="0" smtClean="0">
                <a:solidFill>
                  <a:schemeClr val="tx1"/>
                </a:solidFill>
                <a:effectLst/>
                <a:latin typeface="+mn-lt"/>
                <a:ea typeface="+mn-ea"/>
                <a:cs typeface="+mn-cs"/>
              </a:rPr>
              <a:t>. [abgerufen am 15 August 2015]. ISBN978-2-84626-946-9. Unter folgendem Link  : </a:t>
            </a:r>
            <a:r>
              <a:rPr lang="de-CH" sz="1200" u="sng" kern="1200" dirty="0" smtClean="0">
                <a:solidFill>
                  <a:schemeClr val="tx1"/>
                </a:solidFill>
                <a:effectLst/>
                <a:latin typeface="+mn-lt"/>
                <a:ea typeface="+mn-ea"/>
                <a:cs typeface="+mn-cs"/>
              </a:rPr>
              <a:t>http://www.crlbn.fr/wp-content/uploads/2014/12/Neil-Gaiman_Pourquoi-notre-futur-depend-des-bibliotheques_2014.pdf</a:t>
            </a:r>
            <a:endParaRPr lang="fr-CH" sz="1200" kern="1200" dirty="0" smtClean="0">
              <a:solidFill>
                <a:schemeClr val="tx1"/>
              </a:solidFill>
              <a:effectLst/>
              <a:latin typeface="+mn-lt"/>
              <a:ea typeface="+mn-ea"/>
              <a:cs typeface="+mn-cs"/>
            </a:endParaRPr>
          </a:p>
          <a:p>
            <a:pPr lvl="0"/>
            <a:r>
              <a:rPr lang="fr-CH" sz="1200" kern="1200" dirty="0" smtClean="0">
                <a:solidFill>
                  <a:schemeClr val="tx1"/>
                </a:solidFill>
                <a:effectLst/>
                <a:latin typeface="+mn-lt"/>
                <a:ea typeface="+mn-ea"/>
                <a:cs typeface="+mn-cs"/>
              </a:rPr>
              <a:t>IFLA/UNESCO (</a:t>
            </a:r>
            <a:r>
              <a:rPr lang="fr-CH" sz="1200" kern="1200" dirty="0" err="1" smtClean="0">
                <a:solidFill>
                  <a:schemeClr val="tx1"/>
                </a:solidFill>
                <a:effectLst/>
                <a:latin typeface="+mn-lt"/>
                <a:ea typeface="+mn-ea"/>
                <a:cs typeface="+mn-cs"/>
              </a:rPr>
              <a:t>éd</a:t>
            </a:r>
            <a:r>
              <a:rPr lang="fr-CH" sz="1200" kern="1200" dirty="0" smtClean="0">
                <a:solidFill>
                  <a:schemeClr val="tx1"/>
                </a:solidFill>
                <a:effectLst/>
                <a:latin typeface="+mn-lt"/>
                <a:ea typeface="+mn-ea"/>
                <a:cs typeface="+mn-cs"/>
              </a:rPr>
              <a:t>.), 2002. </a:t>
            </a:r>
            <a:r>
              <a:rPr lang="fr-CH" sz="1200" i="1" kern="1200" dirty="0" smtClean="0">
                <a:solidFill>
                  <a:schemeClr val="tx1"/>
                </a:solidFill>
                <a:effectLst/>
                <a:latin typeface="+mn-lt"/>
                <a:ea typeface="+mn-ea"/>
                <a:cs typeface="+mn-cs"/>
              </a:rPr>
              <a:t>Les services de la </a:t>
            </a:r>
            <a:r>
              <a:rPr lang="fr-CH" sz="1200" i="1" kern="1200" dirty="0" err="1" smtClean="0">
                <a:solidFill>
                  <a:schemeClr val="tx1"/>
                </a:solidFill>
                <a:effectLst/>
                <a:latin typeface="+mn-lt"/>
                <a:ea typeface="+mn-ea"/>
                <a:cs typeface="+mn-cs"/>
              </a:rPr>
              <a:t>bibliothèque</a:t>
            </a:r>
            <a:r>
              <a:rPr lang="fr-CH" sz="1200" i="1" kern="1200" dirty="0" smtClean="0">
                <a:solidFill>
                  <a:schemeClr val="tx1"/>
                </a:solidFill>
                <a:effectLst/>
                <a:latin typeface="+mn-lt"/>
                <a:ea typeface="+mn-ea"/>
                <a:cs typeface="+mn-cs"/>
              </a:rPr>
              <a:t> publique: principes directeurs de l’IFLA/UNESCO</a:t>
            </a:r>
            <a:r>
              <a:rPr lang="fr-CH" sz="1200" kern="1200" dirty="0" smtClean="0">
                <a:solidFill>
                  <a:schemeClr val="tx1"/>
                </a:solidFill>
                <a:effectLst/>
                <a:latin typeface="+mn-lt"/>
                <a:ea typeface="+mn-ea"/>
                <a:cs typeface="+mn-cs"/>
              </a:rPr>
              <a:t>. Paris : ABF Association des </a:t>
            </a:r>
            <a:r>
              <a:rPr lang="fr-CH" sz="1200" kern="1200" dirty="0" err="1" smtClean="0">
                <a:solidFill>
                  <a:schemeClr val="tx1"/>
                </a:solidFill>
                <a:effectLst/>
                <a:latin typeface="+mn-lt"/>
                <a:ea typeface="+mn-ea"/>
                <a:cs typeface="+mn-cs"/>
              </a:rPr>
              <a:t>bibliothécaires</a:t>
            </a:r>
            <a:r>
              <a:rPr lang="fr-CH" sz="1200" kern="1200" dirty="0" smtClean="0">
                <a:solidFill>
                  <a:schemeClr val="tx1"/>
                </a:solidFill>
                <a:effectLst/>
                <a:latin typeface="+mn-lt"/>
                <a:ea typeface="+mn-ea"/>
                <a:cs typeface="+mn-cs"/>
              </a:rPr>
              <a:t> </a:t>
            </a:r>
            <a:r>
              <a:rPr lang="fr-CH" sz="1200" kern="1200" dirty="0" err="1" smtClean="0">
                <a:solidFill>
                  <a:schemeClr val="tx1"/>
                </a:solidFill>
                <a:effectLst/>
                <a:latin typeface="+mn-lt"/>
                <a:ea typeface="+mn-ea"/>
                <a:cs typeface="+mn-cs"/>
              </a:rPr>
              <a:t>français</a:t>
            </a:r>
            <a:r>
              <a:rPr lang="fr-CH" sz="1200" kern="1200" dirty="0" smtClean="0">
                <a:solidFill>
                  <a:schemeClr val="tx1"/>
                </a:solidFill>
                <a:effectLst/>
                <a:latin typeface="+mn-lt"/>
                <a:ea typeface="+mn-ea"/>
                <a:cs typeface="+mn-cs"/>
              </a:rPr>
              <a:t>. </a:t>
            </a:r>
            <a:r>
              <a:rPr lang="fr-CH" sz="1200" kern="1200" dirty="0" err="1" smtClean="0">
                <a:solidFill>
                  <a:schemeClr val="tx1"/>
                </a:solidFill>
                <a:effectLst/>
                <a:latin typeface="+mn-lt"/>
                <a:ea typeface="+mn-ea"/>
                <a:cs typeface="+mn-cs"/>
              </a:rPr>
              <a:t>Médiathèmes</a:t>
            </a:r>
            <a:r>
              <a:rPr lang="fr-CH" sz="1200" kern="1200" dirty="0" smtClean="0">
                <a:solidFill>
                  <a:schemeClr val="tx1"/>
                </a:solidFill>
                <a:effectLst/>
                <a:latin typeface="+mn-lt"/>
                <a:ea typeface="+mn-ea"/>
                <a:cs typeface="+mn-cs"/>
              </a:rPr>
              <a:t>, 3. ISBN 978-2-900177-21-1 </a:t>
            </a:r>
          </a:p>
          <a:p>
            <a:r>
              <a:rPr lang="de-CH" sz="1200" b="1" kern="1200" dirty="0" smtClean="0">
                <a:solidFill>
                  <a:schemeClr val="tx1"/>
                </a:solidFill>
                <a:effectLst/>
                <a:latin typeface="+mn-lt"/>
                <a:ea typeface="+mn-ea"/>
                <a:cs typeface="+mn-cs"/>
              </a:rPr>
              <a:t>Weiterführende Information: </a:t>
            </a:r>
            <a:endParaRPr lang="fr-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Im Zusammenhang mit der Apartheid hob folgende südafrikanische Studie: „</a:t>
            </a:r>
            <a:r>
              <a:rPr lang="de-CH" sz="1200" i="1" kern="1200" dirty="0" smtClean="0">
                <a:solidFill>
                  <a:schemeClr val="tx1"/>
                </a:solidFill>
                <a:effectLst/>
                <a:latin typeface="+mn-lt"/>
                <a:ea typeface="+mn-ea"/>
                <a:cs typeface="+mn-cs"/>
              </a:rPr>
              <a:t>The </a:t>
            </a:r>
            <a:r>
              <a:rPr lang="de-CH" sz="1200" i="1" kern="1200" dirty="0" err="1" smtClean="0">
                <a:solidFill>
                  <a:schemeClr val="tx1"/>
                </a:solidFill>
                <a:effectLst/>
                <a:latin typeface="+mn-lt"/>
                <a:ea typeface="+mn-ea"/>
                <a:cs typeface="+mn-cs"/>
              </a:rPr>
              <a:t>shift</a:t>
            </a:r>
            <a:r>
              <a:rPr lang="de-CH" sz="1200" i="1" kern="1200" dirty="0" smtClean="0">
                <a:solidFill>
                  <a:schemeClr val="tx1"/>
                </a:solidFill>
                <a:effectLst/>
                <a:latin typeface="+mn-lt"/>
                <a:ea typeface="+mn-ea"/>
                <a:cs typeface="+mn-cs"/>
              </a:rPr>
              <a:t> </a:t>
            </a:r>
            <a:r>
              <a:rPr lang="de-CH" sz="1200" i="1" kern="1200" dirty="0" err="1" smtClean="0">
                <a:solidFill>
                  <a:schemeClr val="tx1"/>
                </a:solidFill>
                <a:effectLst/>
                <a:latin typeface="+mn-lt"/>
                <a:ea typeface="+mn-ea"/>
                <a:cs typeface="+mn-cs"/>
              </a:rPr>
              <a:t>from</a:t>
            </a:r>
            <a:r>
              <a:rPr lang="de-CH" sz="1200" i="1" kern="1200" dirty="0" smtClean="0">
                <a:solidFill>
                  <a:schemeClr val="tx1"/>
                </a:solidFill>
                <a:effectLst/>
                <a:latin typeface="+mn-lt"/>
                <a:ea typeface="+mn-ea"/>
                <a:cs typeface="+mn-cs"/>
              </a:rPr>
              <a:t> </a:t>
            </a:r>
            <a:r>
              <a:rPr lang="de-CH" sz="1200" i="1" kern="1200" dirty="0" err="1" smtClean="0">
                <a:solidFill>
                  <a:schemeClr val="tx1"/>
                </a:solidFill>
                <a:effectLst/>
                <a:latin typeface="+mn-lt"/>
                <a:ea typeface="+mn-ea"/>
                <a:cs typeface="+mn-cs"/>
              </a:rPr>
              <a:t>apartheid</a:t>
            </a:r>
            <a:r>
              <a:rPr lang="de-CH" sz="1200" i="1" kern="1200" dirty="0" smtClean="0">
                <a:solidFill>
                  <a:schemeClr val="tx1"/>
                </a:solidFill>
                <a:effectLst/>
                <a:latin typeface="+mn-lt"/>
                <a:ea typeface="+mn-ea"/>
                <a:cs typeface="+mn-cs"/>
              </a:rPr>
              <a:t> </a:t>
            </a:r>
            <a:r>
              <a:rPr lang="de-CH" sz="1200" i="1" kern="1200" dirty="0" err="1" smtClean="0">
                <a:solidFill>
                  <a:schemeClr val="tx1"/>
                </a:solidFill>
                <a:effectLst/>
                <a:latin typeface="+mn-lt"/>
                <a:ea typeface="+mn-ea"/>
                <a:cs typeface="+mn-cs"/>
              </a:rPr>
              <a:t>to</a:t>
            </a:r>
            <a:r>
              <a:rPr lang="de-CH" sz="1200" i="1" kern="1200" dirty="0" smtClean="0">
                <a:solidFill>
                  <a:schemeClr val="tx1"/>
                </a:solidFill>
                <a:effectLst/>
                <a:latin typeface="+mn-lt"/>
                <a:ea typeface="+mn-ea"/>
                <a:cs typeface="+mn-cs"/>
              </a:rPr>
              <a:t> </a:t>
            </a:r>
            <a:r>
              <a:rPr lang="de-CH" sz="1200" i="1" kern="1200" dirty="0" err="1" smtClean="0">
                <a:solidFill>
                  <a:schemeClr val="tx1"/>
                </a:solidFill>
                <a:effectLst/>
                <a:latin typeface="+mn-lt"/>
                <a:ea typeface="+mn-ea"/>
                <a:cs typeface="+mn-cs"/>
              </a:rPr>
              <a:t>democracy</a:t>
            </a:r>
            <a:r>
              <a:rPr lang="de-CH" sz="1200" i="1" kern="1200" dirty="0" smtClean="0">
                <a:solidFill>
                  <a:schemeClr val="tx1"/>
                </a:solidFill>
                <a:effectLst/>
                <a:latin typeface="+mn-lt"/>
                <a:ea typeface="+mn-ea"/>
                <a:cs typeface="+mn-cs"/>
              </a:rPr>
              <a:t>: </a:t>
            </a:r>
            <a:r>
              <a:rPr lang="de-CH" sz="1200" i="1" kern="1200" dirty="0" err="1" smtClean="0">
                <a:solidFill>
                  <a:schemeClr val="tx1"/>
                </a:solidFill>
                <a:effectLst/>
                <a:latin typeface="+mn-lt"/>
                <a:ea typeface="+mn-ea"/>
                <a:cs typeface="+mn-cs"/>
              </a:rPr>
              <a:t>issues</a:t>
            </a:r>
            <a:r>
              <a:rPr lang="de-CH" sz="1200" i="1" kern="1200" dirty="0" smtClean="0">
                <a:solidFill>
                  <a:schemeClr val="tx1"/>
                </a:solidFill>
                <a:effectLst/>
                <a:latin typeface="+mn-lt"/>
                <a:ea typeface="+mn-ea"/>
                <a:cs typeface="+mn-cs"/>
              </a:rPr>
              <a:t> </a:t>
            </a:r>
            <a:r>
              <a:rPr lang="de-CH" sz="1200" i="1" kern="1200" dirty="0" err="1" smtClean="0">
                <a:solidFill>
                  <a:schemeClr val="tx1"/>
                </a:solidFill>
                <a:effectLst/>
                <a:latin typeface="+mn-lt"/>
                <a:ea typeface="+mn-ea"/>
                <a:cs typeface="+mn-cs"/>
              </a:rPr>
              <a:t>and</a:t>
            </a:r>
            <a:r>
              <a:rPr lang="de-CH" sz="1200" i="1" kern="1200" dirty="0" smtClean="0">
                <a:solidFill>
                  <a:schemeClr val="tx1"/>
                </a:solidFill>
                <a:effectLst/>
                <a:latin typeface="+mn-lt"/>
                <a:ea typeface="+mn-ea"/>
                <a:cs typeface="+mn-cs"/>
              </a:rPr>
              <a:t> </a:t>
            </a:r>
            <a:r>
              <a:rPr lang="de-CH" sz="1200" i="1" kern="1200" dirty="0" err="1" smtClean="0">
                <a:solidFill>
                  <a:schemeClr val="tx1"/>
                </a:solidFill>
                <a:effectLst/>
                <a:latin typeface="+mn-lt"/>
                <a:ea typeface="+mn-ea"/>
                <a:cs typeface="+mn-cs"/>
              </a:rPr>
              <a:t>impacts</a:t>
            </a:r>
            <a:r>
              <a:rPr lang="de-CH" sz="1200" i="1" kern="1200" dirty="0" smtClean="0">
                <a:solidFill>
                  <a:schemeClr val="tx1"/>
                </a:solidFill>
                <a:effectLst/>
                <a:latin typeface="+mn-lt"/>
                <a:ea typeface="+mn-ea"/>
                <a:cs typeface="+mn-cs"/>
              </a:rPr>
              <a:t> on </a:t>
            </a:r>
            <a:r>
              <a:rPr lang="de-CH" sz="1200" i="1" kern="1200" dirty="0" err="1" smtClean="0">
                <a:solidFill>
                  <a:schemeClr val="tx1"/>
                </a:solidFill>
                <a:effectLst/>
                <a:latin typeface="+mn-lt"/>
                <a:ea typeface="+mn-ea"/>
                <a:cs typeface="+mn-cs"/>
              </a:rPr>
              <a:t>public</a:t>
            </a:r>
            <a:r>
              <a:rPr lang="de-CH" sz="1200" i="1" kern="1200" dirty="0" smtClean="0">
                <a:solidFill>
                  <a:schemeClr val="tx1"/>
                </a:solidFill>
                <a:effectLst/>
                <a:latin typeface="+mn-lt"/>
                <a:ea typeface="+mn-ea"/>
                <a:cs typeface="+mn-cs"/>
              </a:rPr>
              <a:t> </a:t>
            </a:r>
            <a:r>
              <a:rPr lang="de-CH" sz="1200" i="1" kern="1200" dirty="0" err="1" smtClean="0">
                <a:solidFill>
                  <a:schemeClr val="tx1"/>
                </a:solidFill>
                <a:effectLst/>
                <a:latin typeface="+mn-lt"/>
                <a:ea typeface="+mn-ea"/>
                <a:cs typeface="+mn-cs"/>
              </a:rPr>
              <a:t>libraries</a:t>
            </a:r>
            <a:r>
              <a:rPr lang="de-CH" sz="1200" i="1" kern="1200" dirty="0" smtClean="0">
                <a:solidFill>
                  <a:schemeClr val="tx1"/>
                </a:solidFill>
                <a:effectLst/>
                <a:latin typeface="+mn-lt"/>
                <a:ea typeface="+mn-ea"/>
                <a:cs typeface="+mn-cs"/>
              </a:rPr>
              <a:t> in Cape Town</a:t>
            </a:r>
            <a:r>
              <a:rPr lang="de-CH" sz="1200" kern="1200" dirty="0" smtClean="0">
                <a:solidFill>
                  <a:schemeClr val="tx1"/>
                </a:solidFill>
                <a:effectLst/>
                <a:latin typeface="+mn-lt"/>
                <a:ea typeface="+mn-ea"/>
                <a:cs typeface="+mn-cs"/>
              </a:rPr>
              <a:t>” hervor, dass ein Zugang zu Information für alle, die Demokratisierung fördert; die Bibliothek hat also sowohl eine soziale wie auch eine politische Rolle.</a:t>
            </a:r>
            <a:endParaRPr lang="fr-CH"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BROWN, Nicole, 2004. The shift from apartheid to democracy: issues and impacts on public libraries in Cape Town. </a:t>
            </a:r>
            <a:r>
              <a:rPr lang="de-CH" sz="1200" i="1" kern="1200" dirty="0" err="1" smtClean="0">
                <a:solidFill>
                  <a:schemeClr val="tx1"/>
                </a:solidFill>
                <a:effectLst/>
                <a:latin typeface="+mn-lt"/>
                <a:ea typeface="+mn-ea"/>
                <a:cs typeface="+mn-cs"/>
              </a:rPr>
              <a:t>Libri</a:t>
            </a:r>
            <a:r>
              <a:rPr lang="de-CH" sz="1200" i="1" kern="1200" dirty="0" smtClean="0">
                <a:solidFill>
                  <a:schemeClr val="tx1"/>
                </a:solidFill>
                <a:effectLst/>
                <a:latin typeface="+mn-lt"/>
                <a:ea typeface="+mn-ea"/>
                <a:cs typeface="+mn-cs"/>
              </a:rPr>
              <a:t>. </a:t>
            </a:r>
            <a:r>
              <a:rPr lang="de-CH" sz="1200" kern="1200" dirty="0" smtClean="0">
                <a:solidFill>
                  <a:schemeClr val="tx1"/>
                </a:solidFill>
                <a:effectLst/>
                <a:latin typeface="+mn-lt"/>
                <a:ea typeface="+mn-ea"/>
                <a:cs typeface="+mn-cs"/>
              </a:rPr>
              <a:t>2004, vol. 54, pp. 169-178 </a:t>
            </a:r>
            <a:endParaRPr lang="fr-CH" sz="1200" kern="1200" dirty="0" smtClean="0">
              <a:solidFill>
                <a:schemeClr val="tx1"/>
              </a:solidFill>
              <a:effectLst/>
              <a:latin typeface="+mn-lt"/>
              <a:ea typeface="+mn-ea"/>
              <a:cs typeface="+mn-cs"/>
            </a:endParaRPr>
          </a:p>
          <a:p>
            <a:r>
              <a:rPr lang="de-CH" sz="1200" i="1" kern="1200" dirty="0" smtClean="0">
                <a:solidFill>
                  <a:schemeClr val="tx1"/>
                </a:solidFill>
                <a:effectLst/>
                <a:latin typeface="+mn-lt"/>
                <a:ea typeface="+mn-ea"/>
                <a:cs typeface="+mn-cs"/>
              </a:rPr>
              <a:t>Artikel mit Lizenz zugänglich, in der KUB Freiburg in PDF Format herunterladbar. </a:t>
            </a:r>
            <a:endParaRPr lang="fr-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 </a:t>
            </a:r>
            <a:endParaRPr lang="fr-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Die Freiburger Bibliotheken bieten eine Vielzahl an kulturellen und Freizeitaktivitäten für jede Altersgruppe an: </a:t>
            </a:r>
            <a:endParaRPr lang="fr-CH"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de-CH" sz="1200" kern="1200" dirty="0" smtClean="0">
                <a:solidFill>
                  <a:schemeClr val="tx1"/>
                </a:solidFill>
                <a:effectLst/>
                <a:latin typeface="+mn-lt"/>
                <a:ea typeface="+mn-ea"/>
                <a:cs typeface="+mn-cs"/>
              </a:rPr>
              <a:t>Buchstart (Sensibilisierung der Kleinkinder für das Buch)</a:t>
            </a:r>
            <a:endParaRPr lang="fr-CH"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CH" sz="1200" kern="1200" dirty="0" err="1" smtClean="0">
                <a:solidFill>
                  <a:schemeClr val="tx1"/>
                </a:solidFill>
                <a:effectLst/>
                <a:latin typeface="+mn-lt"/>
                <a:ea typeface="+mn-ea"/>
                <a:cs typeface="+mn-cs"/>
              </a:rPr>
              <a:t>Märli</a:t>
            </a:r>
            <a:r>
              <a:rPr lang="fr-CH" sz="1200" kern="1200" dirty="0" smtClean="0">
                <a:solidFill>
                  <a:schemeClr val="tx1"/>
                </a:solidFill>
                <a:effectLst/>
                <a:latin typeface="+mn-lt"/>
                <a:ea typeface="+mn-ea"/>
                <a:cs typeface="+mn-cs"/>
              </a:rPr>
              <a:t> </a:t>
            </a:r>
            <a:r>
              <a:rPr lang="fr-CH" sz="1200" kern="1200" dirty="0" err="1" smtClean="0">
                <a:solidFill>
                  <a:schemeClr val="tx1"/>
                </a:solidFill>
                <a:effectLst/>
                <a:latin typeface="+mn-lt"/>
                <a:ea typeface="+mn-ea"/>
                <a:cs typeface="+mn-cs"/>
              </a:rPr>
              <a:t>Stunde</a:t>
            </a:r>
            <a:r>
              <a:rPr lang="fr-CH" sz="1200" kern="1200" dirty="0" smtClean="0">
                <a:solidFill>
                  <a:schemeClr val="tx1"/>
                </a:solidFill>
                <a:effectLst/>
                <a:latin typeface="+mn-lt"/>
                <a:ea typeface="+mn-ea"/>
                <a:cs typeface="+mn-cs"/>
              </a:rPr>
              <a:t> </a:t>
            </a:r>
          </a:p>
          <a:p>
            <a:pPr marL="171450" lvl="0" indent="-171450">
              <a:buFont typeface="Arial" panose="020B0604020202020204" pitchFamily="34" charset="0"/>
              <a:buChar char="•"/>
            </a:pPr>
            <a:r>
              <a:rPr lang="fr-CH" sz="1200" kern="1200" dirty="0" smtClean="0">
                <a:solidFill>
                  <a:schemeClr val="tx1"/>
                </a:solidFill>
                <a:effectLst/>
                <a:latin typeface="+mn-lt"/>
                <a:ea typeface="+mn-ea"/>
                <a:cs typeface="+mn-cs"/>
              </a:rPr>
              <a:t>Philosophie workshop</a:t>
            </a:r>
          </a:p>
          <a:p>
            <a:pPr marL="171450" lvl="0" indent="-171450">
              <a:buFont typeface="Arial" panose="020B0604020202020204" pitchFamily="34" charset="0"/>
              <a:buChar char="•"/>
            </a:pPr>
            <a:r>
              <a:rPr lang="fr-CH" sz="1200" kern="1200" dirty="0" err="1" smtClean="0">
                <a:solidFill>
                  <a:schemeClr val="tx1"/>
                </a:solidFill>
                <a:effectLst/>
                <a:latin typeface="+mn-lt"/>
                <a:ea typeface="+mn-ea"/>
                <a:cs typeface="+mn-cs"/>
              </a:rPr>
              <a:t>Bastelworkshops</a:t>
            </a:r>
            <a:endParaRPr lang="fr-CH"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CH" sz="1200" kern="1200" dirty="0" err="1" smtClean="0">
                <a:solidFill>
                  <a:schemeClr val="tx1"/>
                </a:solidFill>
                <a:effectLst/>
                <a:latin typeface="+mn-lt"/>
                <a:ea typeface="+mn-ea"/>
                <a:cs typeface="+mn-cs"/>
              </a:rPr>
              <a:t>Akademische</a:t>
            </a:r>
            <a:r>
              <a:rPr lang="fr-CH" sz="1200" kern="1200" dirty="0" smtClean="0">
                <a:solidFill>
                  <a:schemeClr val="tx1"/>
                </a:solidFill>
                <a:effectLst/>
                <a:latin typeface="+mn-lt"/>
                <a:ea typeface="+mn-ea"/>
                <a:cs typeface="+mn-cs"/>
              </a:rPr>
              <a:t> </a:t>
            </a:r>
            <a:r>
              <a:rPr lang="fr-CH" sz="1200" kern="1200" dirty="0" err="1" smtClean="0">
                <a:solidFill>
                  <a:schemeClr val="tx1"/>
                </a:solidFill>
                <a:effectLst/>
                <a:latin typeface="+mn-lt"/>
                <a:ea typeface="+mn-ea"/>
                <a:cs typeface="+mn-cs"/>
              </a:rPr>
              <a:t>Lesungen</a:t>
            </a:r>
            <a:endParaRPr lang="fr-CH"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CH" sz="1200" kern="1200" dirty="0" err="1" smtClean="0">
                <a:solidFill>
                  <a:schemeClr val="tx1"/>
                </a:solidFill>
                <a:effectLst/>
                <a:latin typeface="+mn-lt"/>
                <a:ea typeface="+mn-ea"/>
                <a:cs typeface="+mn-cs"/>
              </a:rPr>
              <a:t>Austellungen</a:t>
            </a:r>
            <a:endParaRPr lang="fr-CH"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CH" sz="1200" kern="1200" dirty="0" err="1" smtClean="0">
                <a:solidFill>
                  <a:schemeClr val="tx1"/>
                </a:solidFill>
                <a:effectLst/>
                <a:latin typeface="+mn-lt"/>
                <a:ea typeface="+mn-ea"/>
                <a:cs typeface="+mn-cs"/>
              </a:rPr>
              <a:t>Lesungen</a:t>
            </a:r>
            <a:endParaRPr lang="fr-CH" sz="1200" kern="1200" dirty="0" smtClean="0">
              <a:solidFill>
                <a:schemeClr val="tx1"/>
              </a:solidFill>
              <a:effectLst/>
              <a:latin typeface="+mn-lt"/>
              <a:ea typeface="+mn-ea"/>
              <a:cs typeface="+mn-cs"/>
            </a:endParaRPr>
          </a:p>
          <a:p>
            <a:r>
              <a:rPr lang="de-CH" sz="1200" kern="1200" smtClean="0">
                <a:solidFill>
                  <a:schemeClr val="tx1"/>
                </a:solidFill>
                <a:effectLst/>
                <a:latin typeface="+mn-lt"/>
                <a:ea typeface="+mn-ea"/>
                <a:cs typeface="+mn-cs"/>
              </a:rPr>
              <a:t>Diese </a:t>
            </a:r>
            <a:r>
              <a:rPr lang="de-CH" sz="1200" kern="1200" dirty="0" smtClean="0">
                <a:solidFill>
                  <a:schemeClr val="tx1"/>
                </a:solidFill>
                <a:effectLst/>
                <a:latin typeface="+mn-lt"/>
                <a:ea typeface="+mn-ea"/>
                <a:cs typeface="+mn-cs"/>
              </a:rPr>
              <a:t>Aktivitäten tragen nicht nur einem reichhaltigen kantonalen kulturellen Angebot bei, sondern, durch den interkulturellen und intergenerationellen Austausch, auch zur sozialen Integration. </a:t>
            </a:r>
            <a:endParaRPr lang="fr-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Dank ihren Kenntnissen der literarischen sowohl als auch der Sachbücher-Produktion der Verlage für Kinder, Jugendliche und Erwachsene, sind die Bibliothekare und Bibliothekarinnen bevorzugte Ansprechpartner, um den Leser, je nach seinen Bedürfnissen und Geschmack, zu orientieren. </a:t>
            </a:r>
            <a:endParaRPr lang="fr-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Die menschlichen Beziehungen, die sie mit den Lesern aufbauen, ermöglichen es ihnen, kohärente Bestände anzuschaffen, dem Alter, den Bedürfnissen und den Vorlieben eines jeden angepasst. </a:t>
            </a:r>
            <a:endParaRPr lang="fr-CH" sz="1200" kern="1200" dirty="0" smtClean="0">
              <a:solidFill>
                <a:schemeClr val="tx1"/>
              </a:solidFill>
              <a:effectLst/>
              <a:latin typeface="+mn-lt"/>
              <a:ea typeface="+mn-ea"/>
              <a:cs typeface="+mn-cs"/>
            </a:endParaRPr>
          </a:p>
          <a:p>
            <a:endParaRPr lang="fr-CH" dirty="0"/>
          </a:p>
        </p:txBody>
      </p:sp>
      <p:sp>
        <p:nvSpPr>
          <p:cNvPr id="4" name="Espace réservé du numéro de diapositive 3"/>
          <p:cNvSpPr>
            <a:spLocks noGrp="1"/>
          </p:cNvSpPr>
          <p:nvPr>
            <p:ph type="sldNum" sz="quarter" idx="10"/>
          </p:nvPr>
        </p:nvSpPr>
        <p:spPr/>
        <p:txBody>
          <a:bodyPr/>
          <a:lstStyle/>
          <a:p>
            <a:fld id="{328EF169-F31C-EA44-A8C0-263965A90381}" type="slidenum">
              <a:rPr lang="fr-FR" smtClean="0"/>
              <a:t>6</a:t>
            </a:fld>
            <a:endParaRPr lang="fr-FR"/>
          </a:p>
        </p:txBody>
      </p:sp>
    </p:spTree>
    <p:extLst>
      <p:ext uri="{BB962C8B-B14F-4D97-AF65-F5344CB8AC3E}">
        <p14:creationId xmlns:p14="http://schemas.microsoft.com/office/powerpoint/2010/main" val="417366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Die Freiburger Bibliotheken organisieren eine Vielzahl an kulturellen und spielerischen Veranstaltungen für jede Altersgruppe:</a:t>
            </a:r>
          </a:p>
          <a:p>
            <a:pPr marL="171450" indent="-171450">
              <a:buFont typeface="Arial" panose="020B0604020202020204" pitchFamily="34" charset="0"/>
              <a:buChar char="•"/>
            </a:pPr>
            <a:r>
              <a:rPr lang="de-CH" dirty="0"/>
              <a:t>Buchstart</a:t>
            </a:r>
          </a:p>
          <a:p>
            <a:pPr marL="171450" indent="-171450">
              <a:buFont typeface="Arial" panose="020B0604020202020204" pitchFamily="34" charset="0"/>
              <a:buChar char="•"/>
            </a:pPr>
            <a:r>
              <a:rPr lang="de-CH" dirty="0"/>
              <a:t>Märchenstunde</a:t>
            </a:r>
          </a:p>
          <a:p>
            <a:pPr marL="171450" indent="-171450">
              <a:buFont typeface="Arial" panose="020B0604020202020204" pitchFamily="34" charset="0"/>
              <a:buChar char="•"/>
            </a:pPr>
            <a:r>
              <a:rPr lang="de-CH" dirty="0"/>
              <a:t>Lesekreis</a:t>
            </a:r>
          </a:p>
          <a:p>
            <a:pPr marL="171450" indent="-171450">
              <a:buFont typeface="Arial" panose="020B0604020202020204" pitchFamily="34" charset="0"/>
              <a:buChar char="•"/>
            </a:pPr>
            <a:r>
              <a:rPr lang="de-CH" dirty="0"/>
              <a:t>Bastelatelier</a:t>
            </a:r>
          </a:p>
          <a:p>
            <a:pPr marL="171450" indent="-171450">
              <a:buFont typeface="Arial" panose="020B0604020202020204" pitchFamily="34" charset="0"/>
              <a:buChar char="•"/>
            </a:pPr>
            <a:r>
              <a:rPr lang="de-CH" dirty="0" err="1"/>
              <a:t>Lecture</a:t>
            </a:r>
            <a:r>
              <a:rPr lang="de-CH" dirty="0"/>
              <a:t> Académie</a:t>
            </a:r>
          </a:p>
          <a:p>
            <a:pPr marL="171450" indent="-171450">
              <a:buFont typeface="Arial" panose="020B0604020202020204" pitchFamily="34" charset="0"/>
              <a:buChar char="•"/>
            </a:pPr>
            <a:r>
              <a:rPr lang="de-CH" dirty="0"/>
              <a:t>Ausstellungen</a:t>
            </a:r>
          </a:p>
          <a:p>
            <a:pPr marL="171450" indent="-171450">
              <a:buFont typeface="Arial" panose="020B0604020202020204" pitchFamily="34" charset="0"/>
              <a:buChar char="•"/>
            </a:pPr>
            <a:r>
              <a:rPr lang="de-CH" dirty="0"/>
              <a:t>Lesungen</a:t>
            </a:r>
          </a:p>
          <a:p>
            <a:pPr marL="171450" indent="-171450">
              <a:buFont typeface="Arial" panose="020B0604020202020204" pitchFamily="34" charset="0"/>
              <a:buChar char="•"/>
            </a:pPr>
            <a:r>
              <a:rPr lang="de-CH" dirty="0"/>
              <a:t>…</a:t>
            </a:r>
          </a:p>
          <a:p>
            <a:endParaRPr lang="de-CH" dirty="0"/>
          </a:p>
          <a:p>
            <a:r>
              <a:rPr lang="de-CH" dirty="0"/>
              <a:t>Diese Veranstaltungen tragen wesentlich zum kulturellen Angebot des Kantons bei und unterstützen durch den interkulturellen und generationenübergreifenden Austausch die soziale Integration alles Bevölkerungsschichten.</a:t>
            </a:r>
          </a:p>
          <a:p>
            <a:endParaRPr lang="de-CH" dirty="0"/>
          </a:p>
          <a:p>
            <a:r>
              <a:rPr lang="de-CH" dirty="0"/>
              <a:t>Durch ihre fundierten Kenntnisse der Literaturlandschaft, der Neuerscheinungen im Kinder- und Jugendmedienbereich sowie im Erwachsenenbereich übernehmen die Bibliotheken eine fachkompetente Rolle in der Beratung und Auswahl des Lesestoffes. Durch die Betreuung und den regelmässigen Austausch werden die Kundenbedürfnisse durch die Bibliotheken wahrgenommen und laufend an die aktuellen Entwicklungen eines jeden Alters, Geschmacks oder Bedürfnisses angepasst</a:t>
            </a:r>
            <a:r>
              <a:rPr lang="de-CH" dirty="0" smtClean="0"/>
              <a:t>.</a:t>
            </a:r>
            <a:endParaRPr lang="de-DE" dirty="0"/>
          </a:p>
        </p:txBody>
      </p:sp>
      <p:sp>
        <p:nvSpPr>
          <p:cNvPr id="4" name="Foliennummernplatzhalter 3"/>
          <p:cNvSpPr>
            <a:spLocks noGrp="1"/>
          </p:cNvSpPr>
          <p:nvPr>
            <p:ph type="sldNum" sz="quarter" idx="10"/>
          </p:nvPr>
        </p:nvSpPr>
        <p:spPr/>
        <p:txBody>
          <a:bodyPr/>
          <a:lstStyle/>
          <a:p>
            <a:fld id="{328EF169-F31C-EA44-A8C0-263965A90381}" type="slidenum">
              <a:rPr lang="fr-FR" smtClean="0"/>
              <a:t>7</a:t>
            </a:fld>
            <a:endParaRPr lang="fr-FR"/>
          </a:p>
        </p:txBody>
      </p:sp>
    </p:spTree>
    <p:extLst>
      <p:ext uri="{BB962C8B-B14F-4D97-AF65-F5344CB8AC3E}">
        <p14:creationId xmlns:p14="http://schemas.microsoft.com/office/powerpoint/2010/main" val="2082384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de-CH" sz="1200" kern="1200" dirty="0" smtClean="0">
                <a:solidFill>
                  <a:schemeClr val="tx1"/>
                </a:solidFill>
                <a:effectLst/>
                <a:latin typeface="+mn-lt"/>
                <a:ea typeface="+mn-ea"/>
                <a:cs typeface="+mn-cs"/>
              </a:rPr>
              <a:t>Diese Präsentation steht dem/der vortragenden Bibliothekar-in zu Verfügung. Sie soll ermöglichen, die eigene Bibliothek, im Vergleich zu den vorher zitierten Informationen bezüglich zum Beispiel den Öffnungszeiten, dem Internetzugang, der Frequentierung, den vorhandenen Oberflächen oder der Zusammenarbeit mit dem Lehrpersonal einzuordnen.</a:t>
            </a:r>
          </a:p>
          <a:p>
            <a:endParaRPr lang="fr-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Sie muss ihrem Ansprechpartner erlauben, sich ein Bild der spezifischen Situation in der Freiburger- und Schweizer Bibliothekslandschaft zu machen. </a:t>
            </a:r>
            <a:endParaRPr lang="fr-CH" sz="1200" kern="1200" dirty="0" smtClean="0">
              <a:solidFill>
                <a:schemeClr val="tx1"/>
              </a:solidFill>
              <a:effectLst/>
              <a:latin typeface="+mn-lt"/>
              <a:ea typeface="+mn-ea"/>
              <a:cs typeface="+mn-cs"/>
            </a:endParaRPr>
          </a:p>
          <a:p>
            <a:endParaRPr lang="fr-CH" dirty="0"/>
          </a:p>
        </p:txBody>
      </p:sp>
      <p:sp>
        <p:nvSpPr>
          <p:cNvPr id="4" name="Espace réservé du numéro de diapositive 3"/>
          <p:cNvSpPr>
            <a:spLocks noGrp="1"/>
          </p:cNvSpPr>
          <p:nvPr>
            <p:ph type="sldNum" sz="quarter" idx="10"/>
          </p:nvPr>
        </p:nvSpPr>
        <p:spPr/>
        <p:txBody>
          <a:bodyPr/>
          <a:lstStyle/>
          <a:p>
            <a:fld id="{328EF169-F31C-EA44-A8C0-263965A90381}" type="slidenum">
              <a:rPr lang="fr-FR" smtClean="0"/>
              <a:t>8</a:t>
            </a:fld>
            <a:endParaRPr lang="fr-FR"/>
          </a:p>
        </p:txBody>
      </p:sp>
    </p:spTree>
    <p:extLst>
      <p:ext uri="{BB962C8B-B14F-4D97-AF65-F5344CB8AC3E}">
        <p14:creationId xmlns:p14="http://schemas.microsoft.com/office/powerpoint/2010/main" val="2775204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de-CH" dirty="0"/>
              <a:t>Diese Slide steht den Bibliotheken zur Verfügung für Ihre eigene Präsentation.  Hier können die Bibliotheken wesentliche Informationen aufführen, die auf ihre Bibliothek abgestimmt sind, wie bspw. Öffnungszeiten, Internetzugang, Ausleihstatistiken, Zusammenarbeit mit Lehrpersonen usw.</a:t>
            </a:r>
          </a:p>
          <a:p>
            <a:endParaRPr lang="de-CH" dirty="0"/>
          </a:p>
          <a:p>
            <a:r>
              <a:rPr lang="de-CH" dirty="0"/>
              <a:t>Das Publikum soll hier die Situation und Einbettung der Bibliothek in die Bibliothekslandschaft </a:t>
            </a:r>
            <a:r>
              <a:rPr lang="de-CH" dirty="0" smtClean="0"/>
              <a:t>Freiburg </a:t>
            </a:r>
            <a:r>
              <a:rPr lang="de-CH" smtClean="0"/>
              <a:t>und schweizweit erkennen </a:t>
            </a:r>
            <a:r>
              <a:rPr lang="de-CH" dirty="0"/>
              <a:t>können.</a:t>
            </a:r>
          </a:p>
          <a:p>
            <a:endParaRPr lang="fr-CH" dirty="0"/>
          </a:p>
        </p:txBody>
      </p:sp>
      <p:sp>
        <p:nvSpPr>
          <p:cNvPr id="4" name="Espace réservé du numéro de diapositive 3"/>
          <p:cNvSpPr>
            <a:spLocks noGrp="1"/>
          </p:cNvSpPr>
          <p:nvPr>
            <p:ph type="sldNum" sz="quarter" idx="10"/>
          </p:nvPr>
        </p:nvSpPr>
        <p:spPr/>
        <p:txBody>
          <a:bodyPr/>
          <a:lstStyle/>
          <a:p>
            <a:fld id="{A527AD92-3D7A-4D59-A41A-CA020049F389}" type="slidenum">
              <a:rPr lang="fr-CH" smtClean="0"/>
              <a:pPr/>
              <a:t>9</a:t>
            </a:fld>
            <a:endParaRPr lang="fr-CH"/>
          </a:p>
        </p:txBody>
      </p:sp>
    </p:spTree>
    <p:extLst>
      <p:ext uri="{BB962C8B-B14F-4D97-AF65-F5344CB8AC3E}">
        <p14:creationId xmlns:p14="http://schemas.microsoft.com/office/powerpoint/2010/main" val="4194090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514350" y="2840568"/>
            <a:ext cx="5829300" cy="1960033"/>
          </a:xfrm>
        </p:spPr>
        <p:txBody>
          <a:bodyPr/>
          <a:lstStyle/>
          <a:p>
            <a:r>
              <a:rPr lang="fr-FR"/>
              <a:t>Modifiez le style du titre</a:t>
            </a:r>
            <a:endParaRPr lang="de-CH"/>
          </a:p>
        </p:txBody>
      </p:sp>
      <p:sp>
        <p:nvSpPr>
          <p:cNvPr id="3" name="Sous-titr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de-CH"/>
          </a:p>
        </p:txBody>
      </p:sp>
      <p:sp>
        <p:nvSpPr>
          <p:cNvPr id="4" name="Espace réservé de la date 3"/>
          <p:cNvSpPr>
            <a:spLocks noGrp="1"/>
          </p:cNvSpPr>
          <p:nvPr>
            <p:ph type="dt" sz="half" idx="10"/>
          </p:nvPr>
        </p:nvSpPr>
        <p:spPr/>
        <p:txBody>
          <a:bodyPr/>
          <a:lstStyle/>
          <a:p>
            <a:fld id="{3B0C7A88-8647-41FF-876F-C3E0F694076E}" type="datetimeFigureOut">
              <a:rPr lang="de-CH" smtClean="0"/>
              <a:t>19.05.2017</a:t>
            </a:fld>
            <a:endParaRPr lang="de-CH"/>
          </a:p>
        </p:txBody>
      </p:sp>
      <p:sp>
        <p:nvSpPr>
          <p:cNvPr id="5" name="Espace réservé du pied de page 4"/>
          <p:cNvSpPr>
            <a:spLocks noGrp="1"/>
          </p:cNvSpPr>
          <p:nvPr>
            <p:ph type="ftr" sz="quarter" idx="11"/>
          </p:nvPr>
        </p:nvSpPr>
        <p:spPr/>
        <p:txBody>
          <a:bodyPr/>
          <a:lstStyle/>
          <a:p>
            <a:endParaRPr lang="de-CH"/>
          </a:p>
        </p:txBody>
      </p:sp>
      <p:sp>
        <p:nvSpPr>
          <p:cNvPr id="6" name="Espace réservé du numéro de diapositive 5"/>
          <p:cNvSpPr>
            <a:spLocks noGrp="1"/>
          </p:cNvSpPr>
          <p:nvPr>
            <p:ph type="sldNum" sz="quarter" idx="12"/>
          </p:nvPr>
        </p:nvSpPr>
        <p:spPr/>
        <p:txBody>
          <a:bodyPr/>
          <a:lstStyle/>
          <a:p>
            <a:fld id="{91848298-B760-43A9-9C32-46E522D01D1C}" type="slidenum">
              <a:rPr lang="de-CH" smtClean="0"/>
              <a:t>‹N°›</a:t>
            </a:fld>
            <a:endParaRPr lang="de-CH"/>
          </a:p>
        </p:txBody>
      </p:sp>
    </p:spTree>
    <p:extLst>
      <p:ext uri="{BB962C8B-B14F-4D97-AF65-F5344CB8AC3E}">
        <p14:creationId xmlns:p14="http://schemas.microsoft.com/office/powerpoint/2010/main" val="1625377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de-CH"/>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CH"/>
          </a:p>
        </p:txBody>
      </p:sp>
      <p:sp>
        <p:nvSpPr>
          <p:cNvPr id="4" name="Espace réservé de la date 3"/>
          <p:cNvSpPr>
            <a:spLocks noGrp="1"/>
          </p:cNvSpPr>
          <p:nvPr>
            <p:ph type="dt" sz="half" idx="10"/>
          </p:nvPr>
        </p:nvSpPr>
        <p:spPr/>
        <p:txBody>
          <a:bodyPr/>
          <a:lstStyle/>
          <a:p>
            <a:fld id="{3B0C7A88-8647-41FF-876F-C3E0F694076E}" type="datetimeFigureOut">
              <a:rPr lang="de-CH" smtClean="0"/>
              <a:t>19.05.2017</a:t>
            </a:fld>
            <a:endParaRPr lang="de-CH"/>
          </a:p>
        </p:txBody>
      </p:sp>
      <p:sp>
        <p:nvSpPr>
          <p:cNvPr id="5" name="Espace réservé du pied de page 4"/>
          <p:cNvSpPr>
            <a:spLocks noGrp="1"/>
          </p:cNvSpPr>
          <p:nvPr>
            <p:ph type="ftr" sz="quarter" idx="11"/>
          </p:nvPr>
        </p:nvSpPr>
        <p:spPr/>
        <p:txBody>
          <a:bodyPr/>
          <a:lstStyle/>
          <a:p>
            <a:endParaRPr lang="de-CH"/>
          </a:p>
        </p:txBody>
      </p:sp>
      <p:sp>
        <p:nvSpPr>
          <p:cNvPr id="6" name="Espace réservé du numéro de diapositive 5"/>
          <p:cNvSpPr>
            <a:spLocks noGrp="1"/>
          </p:cNvSpPr>
          <p:nvPr>
            <p:ph type="sldNum" sz="quarter" idx="12"/>
          </p:nvPr>
        </p:nvSpPr>
        <p:spPr/>
        <p:txBody>
          <a:bodyPr/>
          <a:lstStyle/>
          <a:p>
            <a:fld id="{91848298-B760-43A9-9C32-46E522D01D1C}" type="slidenum">
              <a:rPr lang="de-CH" smtClean="0"/>
              <a:t>‹N°›</a:t>
            </a:fld>
            <a:endParaRPr lang="de-CH"/>
          </a:p>
        </p:txBody>
      </p:sp>
    </p:spTree>
    <p:extLst>
      <p:ext uri="{BB962C8B-B14F-4D97-AF65-F5344CB8AC3E}">
        <p14:creationId xmlns:p14="http://schemas.microsoft.com/office/powerpoint/2010/main" val="2916619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4972050" y="366185"/>
            <a:ext cx="1543050" cy="7802033"/>
          </a:xfrm>
        </p:spPr>
        <p:txBody>
          <a:bodyPr vert="eaVert"/>
          <a:lstStyle/>
          <a:p>
            <a:r>
              <a:rPr lang="fr-FR"/>
              <a:t>Modifiez le style du titre</a:t>
            </a:r>
            <a:endParaRPr lang="de-CH"/>
          </a:p>
        </p:txBody>
      </p:sp>
      <p:sp>
        <p:nvSpPr>
          <p:cNvPr id="3" name="Espace réservé du texte vertical 2"/>
          <p:cNvSpPr>
            <a:spLocks noGrp="1"/>
          </p:cNvSpPr>
          <p:nvPr>
            <p:ph type="body" orient="vert" idx="1"/>
          </p:nvPr>
        </p:nvSpPr>
        <p:spPr>
          <a:xfrm>
            <a:off x="342900" y="366185"/>
            <a:ext cx="4514850" cy="7802033"/>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CH"/>
          </a:p>
        </p:txBody>
      </p:sp>
      <p:sp>
        <p:nvSpPr>
          <p:cNvPr id="4" name="Espace réservé de la date 3"/>
          <p:cNvSpPr>
            <a:spLocks noGrp="1"/>
          </p:cNvSpPr>
          <p:nvPr>
            <p:ph type="dt" sz="half" idx="10"/>
          </p:nvPr>
        </p:nvSpPr>
        <p:spPr/>
        <p:txBody>
          <a:bodyPr/>
          <a:lstStyle/>
          <a:p>
            <a:fld id="{3B0C7A88-8647-41FF-876F-C3E0F694076E}" type="datetimeFigureOut">
              <a:rPr lang="de-CH" smtClean="0"/>
              <a:t>19.05.2017</a:t>
            </a:fld>
            <a:endParaRPr lang="de-CH"/>
          </a:p>
        </p:txBody>
      </p:sp>
      <p:sp>
        <p:nvSpPr>
          <p:cNvPr id="5" name="Espace réservé du pied de page 4"/>
          <p:cNvSpPr>
            <a:spLocks noGrp="1"/>
          </p:cNvSpPr>
          <p:nvPr>
            <p:ph type="ftr" sz="quarter" idx="11"/>
          </p:nvPr>
        </p:nvSpPr>
        <p:spPr/>
        <p:txBody>
          <a:bodyPr/>
          <a:lstStyle/>
          <a:p>
            <a:endParaRPr lang="de-CH"/>
          </a:p>
        </p:txBody>
      </p:sp>
      <p:sp>
        <p:nvSpPr>
          <p:cNvPr id="6" name="Espace réservé du numéro de diapositive 5"/>
          <p:cNvSpPr>
            <a:spLocks noGrp="1"/>
          </p:cNvSpPr>
          <p:nvPr>
            <p:ph type="sldNum" sz="quarter" idx="12"/>
          </p:nvPr>
        </p:nvSpPr>
        <p:spPr/>
        <p:txBody>
          <a:bodyPr/>
          <a:lstStyle/>
          <a:p>
            <a:fld id="{91848298-B760-43A9-9C32-46E522D01D1C}" type="slidenum">
              <a:rPr lang="de-CH" smtClean="0"/>
              <a:t>‹N°›</a:t>
            </a:fld>
            <a:endParaRPr lang="de-CH"/>
          </a:p>
        </p:txBody>
      </p:sp>
    </p:spTree>
    <p:extLst>
      <p:ext uri="{BB962C8B-B14F-4D97-AF65-F5344CB8AC3E}">
        <p14:creationId xmlns:p14="http://schemas.microsoft.com/office/powerpoint/2010/main" val="275402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de-CH"/>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CH"/>
          </a:p>
        </p:txBody>
      </p:sp>
      <p:sp>
        <p:nvSpPr>
          <p:cNvPr id="4" name="Espace réservé de la date 3"/>
          <p:cNvSpPr>
            <a:spLocks noGrp="1"/>
          </p:cNvSpPr>
          <p:nvPr>
            <p:ph type="dt" sz="half" idx="10"/>
          </p:nvPr>
        </p:nvSpPr>
        <p:spPr/>
        <p:txBody>
          <a:bodyPr/>
          <a:lstStyle/>
          <a:p>
            <a:fld id="{3B0C7A88-8647-41FF-876F-C3E0F694076E}" type="datetimeFigureOut">
              <a:rPr lang="de-CH" smtClean="0"/>
              <a:t>19.05.2017</a:t>
            </a:fld>
            <a:endParaRPr lang="de-CH"/>
          </a:p>
        </p:txBody>
      </p:sp>
      <p:sp>
        <p:nvSpPr>
          <p:cNvPr id="5" name="Espace réservé du pied de page 4"/>
          <p:cNvSpPr>
            <a:spLocks noGrp="1"/>
          </p:cNvSpPr>
          <p:nvPr>
            <p:ph type="ftr" sz="quarter" idx="11"/>
          </p:nvPr>
        </p:nvSpPr>
        <p:spPr/>
        <p:txBody>
          <a:bodyPr/>
          <a:lstStyle/>
          <a:p>
            <a:endParaRPr lang="de-CH"/>
          </a:p>
        </p:txBody>
      </p:sp>
      <p:sp>
        <p:nvSpPr>
          <p:cNvPr id="6" name="Espace réservé du numéro de diapositive 5"/>
          <p:cNvSpPr>
            <a:spLocks noGrp="1"/>
          </p:cNvSpPr>
          <p:nvPr>
            <p:ph type="sldNum" sz="quarter" idx="12"/>
          </p:nvPr>
        </p:nvSpPr>
        <p:spPr/>
        <p:txBody>
          <a:bodyPr/>
          <a:lstStyle/>
          <a:p>
            <a:fld id="{91848298-B760-43A9-9C32-46E522D01D1C}" type="slidenum">
              <a:rPr lang="de-CH" smtClean="0"/>
              <a:t>‹N°›</a:t>
            </a:fld>
            <a:endParaRPr lang="de-CH"/>
          </a:p>
        </p:txBody>
      </p:sp>
    </p:spTree>
    <p:extLst>
      <p:ext uri="{BB962C8B-B14F-4D97-AF65-F5344CB8AC3E}">
        <p14:creationId xmlns:p14="http://schemas.microsoft.com/office/powerpoint/2010/main" val="4283227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541735" y="5875867"/>
            <a:ext cx="5829300" cy="1816100"/>
          </a:xfrm>
        </p:spPr>
        <p:txBody>
          <a:bodyPr anchor="t"/>
          <a:lstStyle>
            <a:lvl1pPr algn="l">
              <a:defRPr sz="4000" b="1" cap="all"/>
            </a:lvl1pPr>
          </a:lstStyle>
          <a:p>
            <a:r>
              <a:rPr lang="fr-FR"/>
              <a:t>Modifiez le style du titre</a:t>
            </a:r>
            <a:endParaRPr lang="de-CH"/>
          </a:p>
        </p:txBody>
      </p:sp>
      <p:sp>
        <p:nvSpPr>
          <p:cNvPr id="3" name="Espace réservé du texte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3B0C7A88-8647-41FF-876F-C3E0F694076E}" type="datetimeFigureOut">
              <a:rPr lang="de-CH" smtClean="0"/>
              <a:t>19.05.2017</a:t>
            </a:fld>
            <a:endParaRPr lang="de-CH"/>
          </a:p>
        </p:txBody>
      </p:sp>
      <p:sp>
        <p:nvSpPr>
          <p:cNvPr id="5" name="Espace réservé du pied de page 4"/>
          <p:cNvSpPr>
            <a:spLocks noGrp="1"/>
          </p:cNvSpPr>
          <p:nvPr>
            <p:ph type="ftr" sz="quarter" idx="11"/>
          </p:nvPr>
        </p:nvSpPr>
        <p:spPr/>
        <p:txBody>
          <a:bodyPr/>
          <a:lstStyle/>
          <a:p>
            <a:endParaRPr lang="de-CH"/>
          </a:p>
        </p:txBody>
      </p:sp>
      <p:sp>
        <p:nvSpPr>
          <p:cNvPr id="6" name="Espace réservé du numéro de diapositive 5"/>
          <p:cNvSpPr>
            <a:spLocks noGrp="1"/>
          </p:cNvSpPr>
          <p:nvPr>
            <p:ph type="sldNum" sz="quarter" idx="12"/>
          </p:nvPr>
        </p:nvSpPr>
        <p:spPr/>
        <p:txBody>
          <a:bodyPr/>
          <a:lstStyle/>
          <a:p>
            <a:fld id="{91848298-B760-43A9-9C32-46E522D01D1C}" type="slidenum">
              <a:rPr lang="de-CH" smtClean="0"/>
              <a:t>‹N°›</a:t>
            </a:fld>
            <a:endParaRPr lang="de-CH"/>
          </a:p>
        </p:txBody>
      </p:sp>
    </p:spTree>
    <p:extLst>
      <p:ext uri="{BB962C8B-B14F-4D97-AF65-F5344CB8AC3E}">
        <p14:creationId xmlns:p14="http://schemas.microsoft.com/office/powerpoint/2010/main" val="3828313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de-CH"/>
          </a:p>
        </p:txBody>
      </p:sp>
      <p:sp>
        <p:nvSpPr>
          <p:cNvPr id="3" name="Espace réservé du contenu 2"/>
          <p:cNvSpPr>
            <a:spLocks noGrp="1"/>
          </p:cNvSpPr>
          <p:nvPr>
            <p:ph sz="half" idx="1"/>
          </p:nvPr>
        </p:nvSpPr>
        <p:spPr>
          <a:xfrm>
            <a:off x="34290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CH"/>
          </a:p>
        </p:txBody>
      </p:sp>
      <p:sp>
        <p:nvSpPr>
          <p:cNvPr id="4" name="Espace réservé du contenu 3"/>
          <p:cNvSpPr>
            <a:spLocks noGrp="1"/>
          </p:cNvSpPr>
          <p:nvPr>
            <p:ph sz="half" idx="2"/>
          </p:nvPr>
        </p:nvSpPr>
        <p:spPr>
          <a:xfrm>
            <a:off x="348615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CH"/>
          </a:p>
        </p:txBody>
      </p:sp>
      <p:sp>
        <p:nvSpPr>
          <p:cNvPr id="5" name="Espace réservé de la date 4"/>
          <p:cNvSpPr>
            <a:spLocks noGrp="1"/>
          </p:cNvSpPr>
          <p:nvPr>
            <p:ph type="dt" sz="half" idx="10"/>
          </p:nvPr>
        </p:nvSpPr>
        <p:spPr/>
        <p:txBody>
          <a:bodyPr/>
          <a:lstStyle/>
          <a:p>
            <a:fld id="{3B0C7A88-8647-41FF-876F-C3E0F694076E}" type="datetimeFigureOut">
              <a:rPr lang="de-CH" smtClean="0"/>
              <a:t>19.05.2017</a:t>
            </a:fld>
            <a:endParaRPr lang="de-CH"/>
          </a:p>
        </p:txBody>
      </p:sp>
      <p:sp>
        <p:nvSpPr>
          <p:cNvPr id="6" name="Espace réservé du pied de page 5"/>
          <p:cNvSpPr>
            <a:spLocks noGrp="1"/>
          </p:cNvSpPr>
          <p:nvPr>
            <p:ph type="ftr" sz="quarter" idx="11"/>
          </p:nvPr>
        </p:nvSpPr>
        <p:spPr/>
        <p:txBody>
          <a:bodyPr/>
          <a:lstStyle/>
          <a:p>
            <a:endParaRPr lang="de-CH"/>
          </a:p>
        </p:txBody>
      </p:sp>
      <p:sp>
        <p:nvSpPr>
          <p:cNvPr id="7" name="Espace réservé du numéro de diapositive 6"/>
          <p:cNvSpPr>
            <a:spLocks noGrp="1"/>
          </p:cNvSpPr>
          <p:nvPr>
            <p:ph type="sldNum" sz="quarter" idx="12"/>
          </p:nvPr>
        </p:nvSpPr>
        <p:spPr/>
        <p:txBody>
          <a:bodyPr/>
          <a:lstStyle/>
          <a:p>
            <a:fld id="{91848298-B760-43A9-9C32-46E522D01D1C}" type="slidenum">
              <a:rPr lang="de-CH" smtClean="0"/>
              <a:t>‹N°›</a:t>
            </a:fld>
            <a:endParaRPr lang="de-CH"/>
          </a:p>
        </p:txBody>
      </p:sp>
    </p:spTree>
    <p:extLst>
      <p:ext uri="{BB962C8B-B14F-4D97-AF65-F5344CB8AC3E}">
        <p14:creationId xmlns:p14="http://schemas.microsoft.com/office/powerpoint/2010/main" val="4270077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endParaRPr lang="de-CH"/>
          </a:p>
        </p:txBody>
      </p:sp>
      <p:sp>
        <p:nvSpPr>
          <p:cNvPr id="3" name="Espace réservé du texte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CH"/>
          </a:p>
        </p:txBody>
      </p:sp>
      <p:sp>
        <p:nvSpPr>
          <p:cNvPr id="5" name="Espace réservé du texte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CH"/>
          </a:p>
        </p:txBody>
      </p:sp>
      <p:sp>
        <p:nvSpPr>
          <p:cNvPr id="7" name="Espace réservé de la date 6"/>
          <p:cNvSpPr>
            <a:spLocks noGrp="1"/>
          </p:cNvSpPr>
          <p:nvPr>
            <p:ph type="dt" sz="half" idx="10"/>
          </p:nvPr>
        </p:nvSpPr>
        <p:spPr/>
        <p:txBody>
          <a:bodyPr/>
          <a:lstStyle/>
          <a:p>
            <a:fld id="{3B0C7A88-8647-41FF-876F-C3E0F694076E}" type="datetimeFigureOut">
              <a:rPr lang="de-CH" smtClean="0"/>
              <a:t>19.05.2017</a:t>
            </a:fld>
            <a:endParaRPr lang="de-CH"/>
          </a:p>
        </p:txBody>
      </p:sp>
      <p:sp>
        <p:nvSpPr>
          <p:cNvPr id="8" name="Espace réservé du pied de page 7"/>
          <p:cNvSpPr>
            <a:spLocks noGrp="1"/>
          </p:cNvSpPr>
          <p:nvPr>
            <p:ph type="ftr" sz="quarter" idx="11"/>
          </p:nvPr>
        </p:nvSpPr>
        <p:spPr/>
        <p:txBody>
          <a:bodyPr/>
          <a:lstStyle/>
          <a:p>
            <a:endParaRPr lang="de-CH"/>
          </a:p>
        </p:txBody>
      </p:sp>
      <p:sp>
        <p:nvSpPr>
          <p:cNvPr id="9" name="Espace réservé du numéro de diapositive 8"/>
          <p:cNvSpPr>
            <a:spLocks noGrp="1"/>
          </p:cNvSpPr>
          <p:nvPr>
            <p:ph type="sldNum" sz="quarter" idx="12"/>
          </p:nvPr>
        </p:nvSpPr>
        <p:spPr/>
        <p:txBody>
          <a:bodyPr/>
          <a:lstStyle/>
          <a:p>
            <a:fld id="{91848298-B760-43A9-9C32-46E522D01D1C}" type="slidenum">
              <a:rPr lang="de-CH" smtClean="0"/>
              <a:t>‹N°›</a:t>
            </a:fld>
            <a:endParaRPr lang="de-CH"/>
          </a:p>
        </p:txBody>
      </p:sp>
    </p:spTree>
    <p:extLst>
      <p:ext uri="{BB962C8B-B14F-4D97-AF65-F5344CB8AC3E}">
        <p14:creationId xmlns:p14="http://schemas.microsoft.com/office/powerpoint/2010/main" val="2643929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de-CH"/>
          </a:p>
        </p:txBody>
      </p:sp>
      <p:sp>
        <p:nvSpPr>
          <p:cNvPr id="3" name="Espace réservé de la date 2"/>
          <p:cNvSpPr>
            <a:spLocks noGrp="1"/>
          </p:cNvSpPr>
          <p:nvPr>
            <p:ph type="dt" sz="half" idx="10"/>
          </p:nvPr>
        </p:nvSpPr>
        <p:spPr/>
        <p:txBody>
          <a:bodyPr/>
          <a:lstStyle/>
          <a:p>
            <a:fld id="{3B0C7A88-8647-41FF-876F-C3E0F694076E}" type="datetimeFigureOut">
              <a:rPr lang="de-CH" smtClean="0"/>
              <a:t>19.05.2017</a:t>
            </a:fld>
            <a:endParaRPr lang="de-CH"/>
          </a:p>
        </p:txBody>
      </p:sp>
      <p:sp>
        <p:nvSpPr>
          <p:cNvPr id="4" name="Espace réservé du pied de page 3"/>
          <p:cNvSpPr>
            <a:spLocks noGrp="1"/>
          </p:cNvSpPr>
          <p:nvPr>
            <p:ph type="ftr" sz="quarter" idx="11"/>
          </p:nvPr>
        </p:nvSpPr>
        <p:spPr/>
        <p:txBody>
          <a:bodyPr/>
          <a:lstStyle/>
          <a:p>
            <a:endParaRPr lang="de-CH"/>
          </a:p>
        </p:txBody>
      </p:sp>
      <p:sp>
        <p:nvSpPr>
          <p:cNvPr id="5" name="Espace réservé du numéro de diapositive 4"/>
          <p:cNvSpPr>
            <a:spLocks noGrp="1"/>
          </p:cNvSpPr>
          <p:nvPr>
            <p:ph type="sldNum" sz="quarter" idx="12"/>
          </p:nvPr>
        </p:nvSpPr>
        <p:spPr/>
        <p:txBody>
          <a:bodyPr/>
          <a:lstStyle/>
          <a:p>
            <a:fld id="{91848298-B760-43A9-9C32-46E522D01D1C}" type="slidenum">
              <a:rPr lang="de-CH" smtClean="0"/>
              <a:t>‹N°›</a:t>
            </a:fld>
            <a:endParaRPr lang="de-CH"/>
          </a:p>
        </p:txBody>
      </p:sp>
    </p:spTree>
    <p:extLst>
      <p:ext uri="{BB962C8B-B14F-4D97-AF65-F5344CB8AC3E}">
        <p14:creationId xmlns:p14="http://schemas.microsoft.com/office/powerpoint/2010/main" val="2816619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3B0C7A88-8647-41FF-876F-C3E0F694076E}" type="datetimeFigureOut">
              <a:rPr lang="de-CH" smtClean="0"/>
              <a:t>19.05.2017</a:t>
            </a:fld>
            <a:endParaRPr lang="de-CH"/>
          </a:p>
        </p:txBody>
      </p:sp>
      <p:sp>
        <p:nvSpPr>
          <p:cNvPr id="3" name="Espace réservé du pied de page 2"/>
          <p:cNvSpPr>
            <a:spLocks noGrp="1"/>
          </p:cNvSpPr>
          <p:nvPr>
            <p:ph type="ftr" sz="quarter" idx="11"/>
          </p:nvPr>
        </p:nvSpPr>
        <p:spPr/>
        <p:txBody>
          <a:bodyPr/>
          <a:lstStyle/>
          <a:p>
            <a:endParaRPr lang="de-CH"/>
          </a:p>
        </p:txBody>
      </p:sp>
      <p:sp>
        <p:nvSpPr>
          <p:cNvPr id="4" name="Espace réservé du numéro de diapositive 3"/>
          <p:cNvSpPr>
            <a:spLocks noGrp="1"/>
          </p:cNvSpPr>
          <p:nvPr>
            <p:ph type="sldNum" sz="quarter" idx="12"/>
          </p:nvPr>
        </p:nvSpPr>
        <p:spPr/>
        <p:txBody>
          <a:bodyPr/>
          <a:lstStyle/>
          <a:p>
            <a:fld id="{91848298-B760-43A9-9C32-46E522D01D1C}" type="slidenum">
              <a:rPr lang="de-CH" smtClean="0"/>
              <a:t>‹N°›</a:t>
            </a:fld>
            <a:endParaRPr lang="de-CH"/>
          </a:p>
        </p:txBody>
      </p:sp>
    </p:spTree>
    <p:extLst>
      <p:ext uri="{BB962C8B-B14F-4D97-AF65-F5344CB8AC3E}">
        <p14:creationId xmlns:p14="http://schemas.microsoft.com/office/powerpoint/2010/main" val="4220947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342900" y="364067"/>
            <a:ext cx="2256235" cy="1549400"/>
          </a:xfrm>
        </p:spPr>
        <p:txBody>
          <a:bodyPr anchor="b"/>
          <a:lstStyle>
            <a:lvl1pPr algn="l">
              <a:defRPr sz="2000" b="1"/>
            </a:lvl1pPr>
          </a:lstStyle>
          <a:p>
            <a:r>
              <a:rPr lang="fr-FR"/>
              <a:t>Modifiez le style du titre</a:t>
            </a:r>
            <a:endParaRPr lang="de-CH"/>
          </a:p>
        </p:txBody>
      </p:sp>
      <p:sp>
        <p:nvSpPr>
          <p:cNvPr id="3" name="Espace réservé du contenu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CH"/>
          </a:p>
        </p:txBody>
      </p:sp>
      <p:sp>
        <p:nvSpPr>
          <p:cNvPr id="4" name="Espace réservé du texte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3B0C7A88-8647-41FF-876F-C3E0F694076E}" type="datetimeFigureOut">
              <a:rPr lang="de-CH" smtClean="0"/>
              <a:t>19.05.2017</a:t>
            </a:fld>
            <a:endParaRPr lang="de-CH"/>
          </a:p>
        </p:txBody>
      </p:sp>
      <p:sp>
        <p:nvSpPr>
          <p:cNvPr id="6" name="Espace réservé du pied de page 5"/>
          <p:cNvSpPr>
            <a:spLocks noGrp="1"/>
          </p:cNvSpPr>
          <p:nvPr>
            <p:ph type="ftr" sz="quarter" idx="11"/>
          </p:nvPr>
        </p:nvSpPr>
        <p:spPr/>
        <p:txBody>
          <a:bodyPr/>
          <a:lstStyle/>
          <a:p>
            <a:endParaRPr lang="de-CH"/>
          </a:p>
        </p:txBody>
      </p:sp>
      <p:sp>
        <p:nvSpPr>
          <p:cNvPr id="7" name="Espace réservé du numéro de diapositive 6"/>
          <p:cNvSpPr>
            <a:spLocks noGrp="1"/>
          </p:cNvSpPr>
          <p:nvPr>
            <p:ph type="sldNum" sz="quarter" idx="12"/>
          </p:nvPr>
        </p:nvSpPr>
        <p:spPr/>
        <p:txBody>
          <a:bodyPr/>
          <a:lstStyle/>
          <a:p>
            <a:fld id="{91848298-B760-43A9-9C32-46E522D01D1C}" type="slidenum">
              <a:rPr lang="de-CH" smtClean="0"/>
              <a:t>‹N°›</a:t>
            </a:fld>
            <a:endParaRPr lang="de-CH"/>
          </a:p>
        </p:txBody>
      </p:sp>
    </p:spTree>
    <p:extLst>
      <p:ext uri="{BB962C8B-B14F-4D97-AF65-F5344CB8AC3E}">
        <p14:creationId xmlns:p14="http://schemas.microsoft.com/office/powerpoint/2010/main" val="2501755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344216" y="6400800"/>
            <a:ext cx="4114800" cy="755651"/>
          </a:xfrm>
        </p:spPr>
        <p:txBody>
          <a:bodyPr anchor="b"/>
          <a:lstStyle>
            <a:lvl1pPr algn="l">
              <a:defRPr sz="2000" b="1"/>
            </a:lvl1pPr>
          </a:lstStyle>
          <a:p>
            <a:r>
              <a:rPr lang="fr-FR"/>
              <a:t>Modifiez le style du titre</a:t>
            </a:r>
            <a:endParaRPr lang="de-CH"/>
          </a:p>
        </p:txBody>
      </p:sp>
      <p:sp>
        <p:nvSpPr>
          <p:cNvPr id="3" name="Espace réservé pour une image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Espace réservé du texte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3B0C7A88-8647-41FF-876F-C3E0F694076E}" type="datetimeFigureOut">
              <a:rPr lang="de-CH" smtClean="0"/>
              <a:t>19.05.2017</a:t>
            </a:fld>
            <a:endParaRPr lang="de-CH"/>
          </a:p>
        </p:txBody>
      </p:sp>
      <p:sp>
        <p:nvSpPr>
          <p:cNvPr id="6" name="Espace réservé du pied de page 5"/>
          <p:cNvSpPr>
            <a:spLocks noGrp="1"/>
          </p:cNvSpPr>
          <p:nvPr>
            <p:ph type="ftr" sz="quarter" idx="11"/>
          </p:nvPr>
        </p:nvSpPr>
        <p:spPr/>
        <p:txBody>
          <a:bodyPr/>
          <a:lstStyle/>
          <a:p>
            <a:endParaRPr lang="de-CH"/>
          </a:p>
        </p:txBody>
      </p:sp>
      <p:sp>
        <p:nvSpPr>
          <p:cNvPr id="7" name="Espace réservé du numéro de diapositive 6"/>
          <p:cNvSpPr>
            <a:spLocks noGrp="1"/>
          </p:cNvSpPr>
          <p:nvPr>
            <p:ph type="sldNum" sz="quarter" idx="12"/>
          </p:nvPr>
        </p:nvSpPr>
        <p:spPr/>
        <p:txBody>
          <a:bodyPr/>
          <a:lstStyle/>
          <a:p>
            <a:fld id="{91848298-B760-43A9-9C32-46E522D01D1C}" type="slidenum">
              <a:rPr lang="de-CH" smtClean="0"/>
              <a:t>‹N°›</a:t>
            </a:fld>
            <a:endParaRPr lang="de-CH"/>
          </a:p>
        </p:txBody>
      </p:sp>
    </p:spTree>
    <p:extLst>
      <p:ext uri="{BB962C8B-B14F-4D97-AF65-F5344CB8AC3E}">
        <p14:creationId xmlns:p14="http://schemas.microsoft.com/office/powerpoint/2010/main" val="2817808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fr-FR"/>
              <a:t>Modifiez le style du titre</a:t>
            </a:r>
            <a:endParaRPr lang="de-CH"/>
          </a:p>
        </p:txBody>
      </p:sp>
      <p:sp>
        <p:nvSpPr>
          <p:cNvPr id="3" name="Espace réservé du texte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CH"/>
          </a:p>
        </p:txBody>
      </p:sp>
      <p:sp>
        <p:nvSpPr>
          <p:cNvPr id="4" name="Espace réservé de la date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3B0C7A88-8647-41FF-876F-C3E0F694076E}" type="datetimeFigureOut">
              <a:rPr lang="de-CH" smtClean="0"/>
              <a:t>19.05.2017</a:t>
            </a:fld>
            <a:endParaRPr lang="de-CH"/>
          </a:p>
        </p:txBody>
      </p:sp>
      <p:sp>
        <p:nvSpPr>
          <p:cNvPr id="5" name="Espace réservé du pied de page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Espace réservé du numéro de diapositive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91848298-B760-43A9-9C32-46E522D01D1C}" type="slidenum">
              <a:rPr lang="de-CH" smtClean="0"/>
              <a:t>‹N°›</a:t>
            </a:fld>
            <a:endParaRPr lang="de-CH"/>
          </a:p>
        </p:txBody>
      </p:sp>
    </p:spTree>
    <p:extLst>
      <p:ext uri="{BB962C8B-B14F-4D97-AF65-F5344CB8AC3E}">
        <p14:creationId xmlns:p14="http://schemas.microsoft.com/office/powerpoint/2010/main" val="637177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461960" y="179512"/>
            <a:ext cx="5991376" cy="8730000"/>
          </a:xfrm>
          <a:prstGeom prst="rect">
            <a:avLst/>
          </a:prstGeom>
        </p:spPr>
      </p:pic>
    </p:spTree>
    <p:extLst>
      <p:ext uri="{BB962C8B-B14F-4D97-AF65-F5344CB8AC3E}">
        <p14:creationId xmlns:p14="http://schemas.microsoft.com/office/powerpoint/2010/main" val="1531479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569245" y="251520"/>
            <a:ext cx="5812083" cy="8730000"/>
          </a:xfrm>
          <a:prstGeom prst="rect">
            <a:avLst/>
          </a:prstGeom>
        </p:spPr>
      </p:pic>
    </p:spTree>
    <p:extLst>
      <p:ext uri="{BB962C8B-B14F-4D97-AF65-F5344CB8AC3E}">
        <p14:creationId xmlns:p14="http://schemas.microsoft.com/office/powerpoint/2010/main" val="814337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488493" y="179512"/>
            <a:ext cx="5892835" cy="8730000"/>
          </a:xfrm>
          <a:prstGeom prst="rect">
            <a:avLst/>
          </a:prstGeom>
        </p:spPr>
      </p:pic>
    </p:spTree>
    <p:extLst>
      <p:ext uri="{BB962C8B-B14F-4D97-AF65-F5344CB8AC3E}">
        <p14:creationId xmlns:p14="http://schemas.microsoft.com/office/powerpoint/2010/main" val="3126558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476672" y="234488"/>
            <a:ext cx="5898291" cy="8730000"/>
          </a:xfrm>
          <a:prstGeom prst="rect">
            <a:avLst/>
          </a:prstGeom>
        </p:spPr>
      </p:pic>
    </p:spTree>
    <p:extLst>
      <p:ext uri="{BB962C8B-B14F-4D97-AF65-F5344CB8AC3E}">
        <p14:creationId xmlns:p14="http://schemas.microsoft.com/office/powerpoint/2010/main" val="281623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476672" y="234488"/>
            <a:ext cx="5847766" cy="8730000"/>
          </a:xfrm>
          <a:prstGeom prst="rect">
            <a:avLst/>
          </a:prstGeom>
        </p:spPr>
      </p:pic>
    </p:spTree>
    <p:extLst>
      <p:ext uri="{BB962C8B-B14F-4D97-AF65-F5344CB8AC3E}">
        <p14:creationId xmlns:p14="http://schemas.microsoft.com/office/powerpoint/2010/main" val="521277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459556" y="234488"/>
            <a:ext cx="5921772" cy="8730000"/>
          </a:xfrm>
          <a:prstGeom prst="rect">
            <a:avLst/>
          </a:prstGeom>
        </p:spPr>
      </p:pic>
    </p:spTree>
    <p:extLst>
      <p:ext uri="{BB962C8B-B14F-4D97-AF65-F5344CB8AC3E}">
        <p14:creationId xmlns:p14="http://schemas.microsoft.com/office/powerpoint/2010/main" val="1168493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476672" y="234488"/>
            <a:ext cx="5857981" cy="8730000"/>
          </a:xfrm>
          <a:prstGeom prst="rect">
            <a:avLst/>
          </a:prstGeom>
        </p:spPr>
      </p:pic>
    </p:spTree>
    <p:extLst>
      <p:ext uri="{BB962C8B-B14F-4D97-AF65-F5344CB8AC3E}">
        <p14:creationId xmlns:p14="http://schemas.microsoft.com/office/powerpoint/2010/main" val="1894793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499698" y="234488"/>
            <a:ext cx="5953638" cy="8730000"/>
          </a:xfrm>
          <a:prstGeom prst="rect">
            <a:avLst/>
          </a:prstGeom>
        </p:spPr>
      </p:pic>
    </p:spTree>
    <p:extLst>
      <p:ext uri="{BB962C8B-B14F-4D97-AF65-F5344CB8AC3E}">
        <p14:creationId xmlns:p14="http://schemas.microsoft.com/office/powerpoint/2010/main" val="2636683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t>Meine Bibliothek</a:t>
            </a:r>
          </a:p>
        </p:txBody>
      </p:sp>
      <p:sp>
        <p:nvSpPr>
          <p:cNvPr id="3" name="Espace réservé du contenu 2"/>
          <p:cNvSpPr>
            <a:spLocks noGrp="1"/>
          </p:cNvSpPr>
          <p:nvPr>
            <p:ph idx="1"/>
          </p:nvPr>
        </p:nvSpPr>
        <p:spPr/>
        <p:txBody>
          <a:bodyPr vert="horz" lIns="91440" tIns="45720" rIns="91440" bIns="45720" rtlCol="0" anchor="t">
            <a:normAutofit/>
          </a:bodyPr>
          <a:lstStyle/>
          <a:p>
            <a:r>
              <a:rPr lang="de-CH" dirty="0"/>
              <a:t>Diese Seite steht den Bibliotheken zur Verfügung</a:t>
            </a:r>
          </a:p>
        </p:txBody>
      </p:sp>
    </p:spTree>
    <p:extLst>
      <p:ext uri="{BB962C8B-B14F-4D97-AF65-F5344CB8AC3E}">
        <p14:creationId xmlns:p14="http://schemas.microsoft.com/office/powerpoint/2010/main" val="306228580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932</Words>
  <Application>Microsoft Office PowerPoint</Application>
  <PresentationFormat>Affichage à l'écran (4:3)</PresentationFormat>
  <Paragraphs>117</Paragraphs>
  <Slides>9</Slides>
  <Notes>9</Notes>
  <HiddenSlides>0</HiddenSlides>
  <MMClips>0</MMClips>
  <ScaleCrop>false</ScaleCrop>
  <HeadingPairs>
    <vt:vector size="4" baseType="variant">
      <vt:variant>
        <vt:lpstr>Thème</vt:lpstr>
      </vt:variant>
      <vt:variant>
        <vt:i4>1</vt:i4>
      </vt:variant>
      <vt:variant>
        <vt:lpstr>Titres des diapositives</vt:lpstr>
      </vt:variant>
      <vt:variant>
        <vt:i4>9</vt:i4>
      </vt:variant>
    </vt:vector>
  </HeadingPairs>
  <TitlesOfParts>
    <vt:vector size="10" baseType="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Meine Bibliothek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Jeanne Deillon</dc:creator>
  <cp:lastModifiedBy>Feitknecht Regula</cp:lastModifiedBy>
  <cp:revision>37</cp:revision>
  <cp:lastPrinted>2017-05-19T16:00:24Z</cp:lastPrinted>
  <dcterms:created xsi:type="dcterms:W3CDTF">2016-12-14T11:44:06Z</dcterms:created>
  <dcterms:modified xsi:type="dcterms:W3CDTF">2017-05-19T16:18:11Z</dcterms:modified>
</cp:coreProperties>
</file>